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65" r:id="rId5"/>
    <p:sldId id="259" r:id="rId6"/>
    <p:sldId id="266" r:id="rId7"/>
    <p:sldId id="260" r:id="rId8"/>
    <p:sldId id="267" r:id="rId9"/>
    <p:sldId id="261" r:id="rId10"/>
    <p:sldId id="268" r:id="rId11"/>
    <p:sldId id="262" r:id="rId12"/>
    <p:sldId id="269" r:id="rId13"/>
    <p:sldId id="263" r:id="rId14"/>
    <p:sldId id="272" r:id="rId15"/>
    <p:sldId id="270" r:id="rId16"/>
    <p:sldId id="264" r:id="rId17"/>
    <p:sldId id="273"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5" d="100"/>
          <a:sy n="105" d="100"/>
        </p:scale>
        <p:origin x="120"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77D934-5E25-493D-B15F-C62319038729}" type="datetimeFigureOut">
              <a:rPr lang="en-US" smtClean="0"/>
              <a:t>12/11/2022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9C901A-5985-4FD0-BC6A-94087C9DF983}" type="slidenum">
              <a:rPr lang="en-US" smtClean="0"/>
              <a:t>‹#›</a:t>
            </a:fld>
            <a:endParaRPr lang="en-US"/>
          </a:p>
        </p:txBody>
      </p:sp>
    </p:spTree>
    <p:extLst>
      <p:ext uri="{BB962C8B-B14F-4D97-AF65-F5344CB8AC3E}">
        <p14:creationId xmlns:p14="http://schemas.microsoft.com/office/powerpoint/2010/main" val="1846871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9C901A-5985-4FD0-BC6A-94087C9DF983}" type="slidenum">
              <a:rPr lang="en-US" smtClean="0"/>
              <a:t>1</a:t>
            </a:fld>
            <a:endParaRPr lang="en-US"/>
          </a:p>
        </p:txBody>
      </p:sp>
    </p:spTree>
    <p:extLst>
      <p:ext uri="{BB962C8B-B14F-4D97-AF65-F5344CB8AC3E}">
        <p14:creationId xmlns:p14="http://schemas.microsoft.com/office/powerpoint/2010/main" val="3665162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F453E-0A73-89A1-0FA9-C873F29B42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DC37E6-6B6E-F51C-1BF8-D65BADDEFD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AC6879-6590-A1D2-352A-2B4102ADB93D}"/>
              </a:ext>
            </a:extLst>
          </p:cNvPr>
          <p:cNvSpPr>
            <a:spLocks noGrp="1"/>
          </p:cNvSpPr>
          <p:nvPr>
            <p:ph type="dt" sz="half" idx="10"/>
          </p:nvPr>
        </p:nvSpPr>
        <p:spPr/>
        <p:txBody>
          <a:bodyPr/>
          <a:lstStyle/>
          <a:p>
            <a:fld id="{E616B979-16F4-426C-B97F-B7C907CA5641}" type="datetimeFigureOut">
              <a:rPr lang="en-US" smtClean="0"/>
              <a:t>12/11/2022</a:t>
            </a:fld>
            <a:endParaRPr lang="en-US"/>
          </a:p>
        </p:txBody>
      </p:sp>
      <p:sp>
        <p:nvSpPr>
          <p:cNvPr id="5" name="Footer Placeholder 4">
            <a:extLst>
              <a:ext uri="{FF2B5EF4-FFF2-40B4-BE49-F238E27FC236}">
                <a16:creationId xmlns:a16="http://schemas.microsoft.com/office/drawing/2014/main" id="{0AED9BA9-01E5-4BD2-A310-A158E21451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2F628B-5930-2331-EE92-0B7339BEA74F}"/>
              </a:ext>
            </a:extLst>
          </p:cNvPr>
          <p:cNvSpPr>
            <a:spLocks noGrp="1"/>
          </p:cNvSpPr>
          <p:nvPr>
            <p:ph type="sldNum" sz="quarter" idx="12"/>
          </p:nvPr>
        </p:nvSpPr>
        <p:spPr/>
        <p:txBody>
          <a:bodyPr/>
          <a:lstStyle/>
          <a:p>
            <a:fld id="{C108D06F-E4BD-40D3-8EE7-FE01FB417ED8}" type="slidenum">
              <a:rPr lang="en-US" smtClean="0"/>
              <a:t>‹#›</a:t>
            </a:fld>
            <a:endParaRPr lang="en-US"/>
          </a:p>
        </p:txBody>
      </p:sp>
    </p:spTree>
    <p:extLst>
      <p:ext uri="{BB962C8B-B14F-4D97-AF65-F5344CB8AC3E}">
        <p14:creationId xmlns:p14="http://schemas.microsoft.com/office/powerpoint/2010/main" val="281728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B6B6-8F70-1A31-CC21-E44AFD1FD2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73A470-F9FB-5B96-2B8E-AFC875C468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3C98C-616E-A607-4632-8E480501C0BC}"/>
              </a:ext>
            </a:extLst>
          </p:cNvPr>
          <p:cNvSpPr>
            <a:spLocks noGrp="1"/>
          </p:cNvSpPr>
          <p:nvPr>
            <p:ph type="dt" sz="half" idx="10"/>
          </p:nvPr>
        </p:nvSpPr>
        <p:spPr/>
        <p:txBody>
          <a:bodyPr/>
          <a:lstStyle/>
          <a:p>
            <a:fld id="{E616B979-16F4-426C-B97F-B7C907CA5641}" type="datetimeFigureOut">
              <a:rPr lang="en-US" smtClean="0"/>
              <a:t>12/11/2022</a:t>
            </a:fld>
            <a:endParaRPr lang="en-US"/>
          </a:p>
        </p:txBody>
      </p:sp>
      <p:sp>
        <p:nvSpPr>
          <p:cNvPr id="5" name="Footer Placeholder 4">
            <a:extLst>
              <a:ext uri="{FF2B5EF4-FFF2-40B4-BE49-F238E27FC236}">
                <a16:creationId xmlns:a16="http://schemas.microsoft.com/office/drawing/2014/main" id="{BB029854-3F05-EF25-713A-52AF4852E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8E3C3A-1651-FDB0-5F7B-C362FBCFC0C6}"/>
              </a:ext>
            </a:extLst>
          </p:cNvPr>
          <p:cNvSpPr>
            <a:spLocks noGrp="1"/>
          </p:cNvSpPr>
          <p:nvPr>
            <p:ph type="sldNum" sz="quarter" idx="12"/>
          </p:nvPr>
        </p:nvSpPr>
        <p:spPr/>
        <p:txBody>
          <a:bodyPr/>
          <a:lstStyle/>
          <a:p>
            <a:fld id="{C108D06F-E4BD-40D3-8EE7-FE01FB417ED8}" type="slidenum">
              <a:rPr lang="en-US" smtClean="0"/>
              <a:t>‹#›</a:t>
            </a:fld>
            <a:endParaRPr lang="en-US"/>
          </a:p>
        </p:txBody>
      </p:sp>
    </p:spTree>
    <p:extLst>
      <p:ext uri="{BB962C8B-B14F-4D97-AF65-F5344CB8AC3E}">
        <p14:creationId xmlns:p14="http://schemas.microsoft.com/office/powerpoint/2010/main" val="1453139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F24FF2-9E99-62E3-BD32-7A318BA62E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2A071A-1E02-979A-34DD-4B660094D8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ABA3A1-6A3D-229A-BE9F-046F4FE4B507}"/>
              </a:ext>
            </a:extLst>
          </p:cNvPr>
          <p:cNvSpPr>
            <a:spLocks noGrp="1"/>
          </p:cNvSpPr>
          <p:nvPr>
            <p:ph type="dt" sz="half" idx="10"/>
          </p:nvPr>
        </p:nvSpPr>
        <p:spPr/>
        <p:txBody>
          <a:bodyPr/>
          <a:lstStyle/>
          <a:p>
            <a:fld id="{E616B979-16F4-426C-B97F-B7C907CA5641}" type="datetimeFigureOut">
              <a:rPr lang="en-US" smtClean="0"/>
              <a:t>12/11/2022</a:t>
            </a:fld>
            <a:endParaRPr lang="en-US"/>
          </a:p>
        </p:txBody>
      </p:sp>
      <p:sp>
        <p:nvSpPr>
          <p:cNvPr id="5" name="Footer Placeholder 4">
            <a:extLst>
              <a:ext uri="{FF2B5EF4-FFF2-40B4-BE49-F238E27FC236}">
                <a16:creationId xmlns:a16="http://schemas.microsoft.com/office/drawing/2014/main" id="{EB4918A0-87A6-19EF-A485-DB641C9BA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33377-C496-EA91-A287-45BE95993782}"/>
              </a:ext>
            </a:extLst>
          </p:cNvPr>
          <p:cNvSpPr>
            <a:spLocks noGrp="1"/>
          </p:cNvSpPr>
          <p:nvPr>
            <p:ph type="sldNum" sz="quarter" idx="12"/>
          </p:nvPr>
        </p:nvSpPr>
        <p:spPr/>
        <p:txBody>
          <a:bodyPr/>
          <a:lstStyle/>
          <a:p>
            <a:fld id="{C108D06F-E4BD-40D3-8EE7-FE01FB417ED8}" type="slidenum">
              <a:rPr lang="en-US" smtClean="0"/>
              <a:t>‹#›</a:t>
            </a:fld>
            <a:endParaRPr lang="en-US"/>
          </a:p>
        </p:txBody>
      </p:sp>
    </p:spTree>
    <p:extLst>
      <p:ext uri="{BB962C8B-B14F-4D97-AF65-F5344CB8AC3E}">
        <p14:creationId xmlns:p14="http://schemas.microsoft.com/office/powerpoint/2010/main" val="4152636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5EA1-8789-E121-1161-B24D658A59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3D29D6-A283-64C3-D44A-17491B3FB2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3CAC28-788A-6252-E83B-188A7468EA04}"/>
              </a:ext>
            </a:extLst>
          </p:cNvPr>
          <p:cNvSpPr>
            <a:spLocks noGrp="1"/>
          </p:cNvSpPr>
          <p:nvPr>
            <p:ph type="dt" sz="half" idx="10"/>
          </p:nvPr>
        </p:nvSpPr>
        <p:spPr/>
        <p:txBody>
          <a:bodyPr/>
          <a:lstStyle/>
          <a:p>
            <a:fld id="{E616B979-16F4-426C-B97F-B7C907CA5641}" type="datetimeFigureOut">
              <a:rPr lang="en-US" smtClean="0"/>
              <a:t>12/11/2022</a:t>
            </a:fld>
            <a:endParaRPr lang="en-US"/>
          </a:p>
        </p:txBody>
      </p:sp>
      <p:sp>
        <p:nvSpPr>
          <p:cNvPr id="5" name="Footer Placeholder 4">
            <a:extLst>
              <a:ext uri="{FF2B5EF4-FFF2-40B4-BE49-F238E27FC236}">
                <a16:creationId xmlns:a16="http://schemas.microsoft.com/office/drawing/2014/main" id="{62BB8621-18D9-9416-8925-B2A61B34A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3CE94-85E8-0055-EE8F-5DBB220BA476}"/>
              </a:ext>
            </a:extLst>
          </p:cNvPr>
          <p:cNvSpPr>
            <a:spLocks noGrp="1"/>
          </p:cNvSpPr>
          <p:nvPr>
            <p:ph type="sldNum" sz="quarter" idx="12"/>
          </p:nvPr>
        </p:nvSpPr>
        <p:spPr/>
        <p:txBody>
          <a:bodyPr/>
          <a:lstStyle/>
          <a:p>
            <a:fld id="{C108D06F-E4BD-40D3-8EE7-FE01FB417ED8}" type="slidenum">
              <a:rPr lang="en-US" smtClean="0"/>
              <a:t>‹#›</a:t>
            </a:fld>
            <a:endParaRPr lang="en-US"/>
          </a:p>
        </p:txBody>
      </p:sp>
    </p:spTree>
    <p:extLst>
      <p:ext uri="{BB962C8B-B14F-4D97-AF65-F5344CB8AC3E}">
        <p14:creationId xmlns:p14="http://schemas.microsoft.com/office/powerpoint/2010/main" val="2450771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13FE2-C943-F2D3-1EBB-40B4F0A71F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15BC29-21AE-EFE0-491A-8CADAC6EA7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E38D1E-0491-814D-640C-504991309CA4}"/>
              </a:ext>
            </a:extLst>
          </p:cNvPr>
          <p:cNvSpPr>
            <a:spLocks noGrp="1"/>
          </p:cNvSpPr>
          <p:nvPr>
            <p:ph type="dt" sz="half" idx="10"/>
          </p:nvPr>
        </p:nvSpPr>
        <p:spPr/>
        <p:txBody>
          <a:bodyPr/>
          <a:lstStyle/>
          <a:p>
            <a:fld id="{E616B979-16F4-426C-B97F-B7C907CA5641}" type="datetimeFigureOut">
              <a:rPr lang="en-US" smtClean="0"/>
              <a:t>12/11/2022</a:t>
            </a:fld>
            <a:endParaRPr lang="en-US"/>
          </a:p>
        </p:txBody>
      </p:sp>
      <p:sp>
        <p:nvSpPr>
          <p:cNvPr id="5" name="Footer Placeholder 4">
            <a:extLst>
              <a:ext uri="{FF2B5EF4-FFF2-40B4-BE49-F238E27FC236}">
                <a16:creationId xmlns:a16="http://schemas.microsoft.com/office/drawing/2014/main" id="{4E8CDA79-C820-0806-5F6F-F467BCAD0F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CC3C3-663C-4E91-E35C-F15B6D490EB8}"/>
              </a:ext>
            </a:extLst>
          </p:cNvPr>
          <p:cNvSpPr>
            <a:spLocks noGrp="1"/>
          </p:cNvSpPr>
          <p:nvPr>
            <p:ph type="sldNum" sz="quarter" idx="12"/>
          </p:nvPr>
        </p:nvSpPr>
        <p:spPr/>
        <p:txBody>
          <a:bodyPr/>
          <a:lstStyle/>
          <a:p>
            <a:fld id="{C108D06F-E4BD-40D3-8EE7-FE01FB417ED8}" type="slidenum">
              <a:rPr lang="en-US" smtClean="0"/>
              <a:t>‹#›</a:t>
            </a:fld>
            <a:endParaRPr lang="en-US"/>
          </a:p>
        </p:txBody>
      </p:sp>
    </p:spTree>
    <p:extLst>
      <p:ext uri="{BB962C8B-B14F-4D97-AF65-F5344CB8AC3E}">
        <p14:creationId xmlns:p14="http://schemas.microsoft.com/office/powerpoint/2010/main" val="4128261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3561-9531-61C5-4FBA-8FDC3EC532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37572B-DA6A-DEF8-41D1-20CF017757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8D7430-84E6-C09F-03F4-092E63BDA3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BF200C-C019-DA67-70C6-99EAD1B42195}"/>
              </a:ext>
            </a:extLst>
          </p:cNvPr>
          <p:cNvSpPr>
            <a:spLocks noGrp="1"/>
          </p:cNvSpPr>
          <p:nvPr>
            <p:ph type="dt" sz="half" idx="10"/>
          </p:nvPr>
        </p:nvSpPr>
        <p:spPr/>
        <p:txBody>
          <a:bodyPr/>
          <a:lstStyle/>
          <a:p>
            <a:fld id="{E616B979-16F4-426C-B97F-B7C907CA5641}" type="datetimeFigureOut">
              <a:rPr lang="en-US" smtClean="0"/>
              <a:t>12/11/2022</a:t>
            </a:fld>
            <a:endParaRPr lang="en-US"/>
          </a:p>
        </p:txBody>
      </p:sp>
      <p:sp>
        <p:nvSpPr>
          <p:cNvPr id="6" name="Footer Placeholder 5">
            <a:extLst>
              <a:ext uri="{FF2B5EF4-FFF2-40B4-BE49-F238E27FC236}">
                <a16:creationId xmlns:a16="http://schemas.microsoft.com/office/drawing/2014/main" id="{840CD52D-901F-93AB-D81B-E162BD4683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7537D9-91C6-C435-127B-C9979DAC80C5}"/>
              </a:ext>
            </a:extLst>
          </p:cNvPr>
          <p:cNvSpPr>
            <a:spLocks noGrp="1"/>
          </p:cNvSpPr>
          <p:nvPr>
            <p:ph type="sldNum" sz="quarter" idx="12"/>
          </p:nvPr>
        </p:nvSpPr>
        <p:spPr/>
        <p:txBody>
          <a:bodyPr/>
          <a:lstStyle/>
          <a:p>
            <a:fld id="{C108D06F-E4BD-40D3-8EE7-FE01FB417ED8}" type="slidenum">
              <a:rPr lang="en-US" smtClean="0"/>
              <a:t>‹#›</a:t>
            </a:fld>
            <a:endParaRPr lang="en-US"/>
          </a:p>
        </p:txBody>
      </p:sp>
    </p:spTree>
    <p:extLst>
      <p:ext uri="{BB962C8B-B14F-4D97-AF65-F5344CB8AC3E}">
        <p14:creationId xmlns:p14="http://schemas.microsoft.com/office/powerpoint/2010/main" val="3362075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4E75B-5194-468D-385B-585EB0F6CF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275186-A4C6-6085-656C-AE1FBCE832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8B81B7-7490-4B2A-F481-4B61657B7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16BD4F-AC9F-CE6E-C02A-1E0F1E5E8F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B8B5CF-0810-D484-7DBF-C492AB1114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C9AC74-F0FC-8364-DDFF-5DA69ED02A37}"/>
              </a:ext>
            </a:extLst>
          </p:cNvPr>
          <p:cNvSpPr>
            <a:spLocks noGrp="1"/>
          </p:cNvSpPr>
          <p:nvPr>
            <p:ph type="dt" sz="half" idx="10"/>
          </p:nvPr>
        </p:nvSpPr>
        <p:spPr/>
        <p:txBody>
          <a:bodyPr/>
          <a:lstStyle/>
          <a:p>
            <a:fld id="{E616B979-16F4-426C-B97F-B7C907CA5641}" type="datetimeFigureOut">
              <a:rPr lang="en-US" smtClean="0"/>
              <a:t>12/11/2022</a:t>
            </a:fld>
            <a:endParaRPr lang="en-US"/>
          </a:p>
        </p:txBody>
      </p:sp>
      <p:sp>
        <p:nvSpPr>
          <p:cNvPr id="8" name="Footer Placeholder 7">
            <a:extLst>
              <a:ext uri="{FF2B5EF4-FFF2-40B4-BE49-F238E27FC236}">
                <a16:creationId xmlns:a16="http://schemas.microsoft.com/office/drawing/2014/main" id="{4DCC48D8-B69E-795B-5FDB-C0DAA505F8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036C88-4AC9-5FAE-5DCC-EB0FF96A7DE8}"/>
              </a:ext>
            </a:extLst>
          </p:cNvPr>
          <p:cNvSpPr>
            <a:spLocks noGrp="1"/>
          </p:cNvSpPr>
          <p:nvPr>
            <p:ph type="sldNum" sz="quarter" idx="12"/>
          </p:nvPr>
        </p:nvSpPr>
        <p:spPr/>
        <p:txBody>
          <a:bodyPr/>
          <a:lstStyle/>
          <a:p>
            <a:fld id="{C108D06F-E4BD-40D3-8EE7-FE01FB417ED8}" type="slidenum">
              <a:rPr lang="en-US" smtClean="0"/>
              <a:t>‹#›</a:t>
            </a:fld>
            <a:endParaRPr lang="en-US"/>
          </a:p>
        </p:txBody>
      </p:sp>
    </p:spTree>
    <p:extLst>
      <p:ext uri="{BB962C8B-B14F-4D97-AF65-F5344CB8AC3E}">
        <p14:creationId xmlns:p14="http://schemas.microsoft.com/office/powerpoint/2010/main" val="3823811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F2474-ACE1-A119-6F0F-22D70DF469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32102B-712F-9A75-68F4-4B52D878C6FE}"/>
              </a:ext>
            </a:extLst>
          </p:cNvPr>
          <p:cNvSpPr>
            <a:spLocks noGrp="1"/>
          </p:cNvSpPr>
          <p:nvPr>
            <p:ph type="dt" sz="half" idx="10"/>
          </p:nvPr>
        </p:nvSpPr>
        <p:spPr/>
        <p:txBody>
          <a:bodyPr/>
          <a:lstStyle/>
          <a:p>
            <a:fld id="{E616B979-16F4-426C-B97F-B7C907CA5641}" type="datetimeFigureOut">
              <a:rPr lang="en-US" smtClean="0"/>
              <a:t>12/11/2022</a:t>
            </a:fld>
            <a:endParaRPr lang="en-US"/>
          </a:p>
        </p:txBody>
      </p:sp>
      <p:sp>
        <p:nvSpPr>
          <p:cNvPr id="4" name="Footer Placeholder 3">
            <a:extLst>
              <a:ext uri="{FF2B5EF4-FFF2-40B4-BE49-F238E27FC236}">
                <a16:creationId xmlns:a16="http://schemas.microsoft.com/office/drawing/2014/main" id="{FB167F22-8A68-F9B3-1C79-4ED5180FB8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F3F4A7-51E0-0B00-3F71-0965FEAF6DC2}"/>
              </a:ext>
            </a:extLst>
          </p:cNvPr>
          <p:cNvSpPr>
            <a:spLocks noGrp="1"/>
          </p:cNvSpPr>
          <p:nvPr>
            <p:ph type="sldNum" sz="quarter" idx="12"/>
          </p:nvPr>
        </p:nvSpPr>
        <p:spPr/>
        <p:txBody>
          <a:bodyPr/>
          <a:lstStyle/>
          <a:p>
            <a:fld id="{C108D06F-E4BD-40D3-8EE7-FE01FB417ED8}" type="slidenum">
              <a:rPr lang="en-US" smtClean="0"/>
              <a:t>‹#›</a:t>
            </a:fld>
            <a:endParaRPr lang="en-US"/>
          </a:p>
        </p:txBody>
      </p:sp>
    </p:spTree>
    <p:extLst>
      <p:ext uri="{BB962C8B-B14F-4D97-AF65-F5344CB8AC3E}">
        <p14:creationId xmlns:p14="http://schemas.microsoft.com/office/powerpoint/2010/main" val="443239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A7C3C3-1329-C7D7-277A-A4BB41379F00}"/>
              </a:ext>
            </a:extLst>
          </p:cNvPr>
          <p:cNvSpPr>
            <a:spLocks noGrp="1"/>
          </p:cNvSpPr>
          <p:nvPr>
            <p:ph type="dt" sz="half" idx="10"/>
          </p:nvPr>
        </p:nvSpPr>
        <p:spPr/>
        <p:txBody>
          <a:bodyPr/>
          <a:lstStyle/>
          <a:p>
            <a:fld id="{E616B979-16F4-426C-B97F-B7C907CA5641}" type="datetimeFigureOut">
              <a:rPr lang="en-US" smtClean="0"/>
              <a:t>12/11/2022</a:t>
            </a:fld>
            <a:endParaRPr lang="en-US"/>
          </a:p>
        </p:txBody>
      </p:sp>
      <p:sp>
        <p:nvSpPr>
          <p:cNvPr id="3" name="Footer Placeholder 2">
            <a:extLst>
              <a:ext uri="{FF2B5EF4-FFF2-40B4-BE49-F238E27FC236}">
                <a16:creationId xmlns:a16="http://schemas.microsoft.com/office/drawing/2014/main" id="{EE9DC938-38C4-1058-19D8-DEE2E10BCA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9841BC-7C2B-0B70-45B6-FC9F8FA7E250}"/>
              </a:ext>
            </a:extLst>
          </p:cNvPr>
          <p:cNvSpPr>
            <a:spLocks noGrp="1"/>
          </p:cNvSpPr>
          <p:nvPr>
            <p:ph type="sldNum" sz="quarter" idx="12"/>
          </p:nvPr>
        </p:nvSpPr>
        <p:spPr/>
        <p:txBody>
          <a:bodyPr/>
          <a:lstStyle/>
          <a:p>
            <a:fld id="{C108D06F-E4BD-40D3-8EE7-FE01FB417ED8}" type="slidenum">
              <a:rPr lang="en-US" smtClean="0"/>
              <a:t>‹#›</a:t>
            </a:fld>
            <a:endParaRPr lang="en-US"/>
          </a:p>
        </p:txBody>
      </p:sp>
    </p:spTree>
    <p:extLst>
      <p:ext uri="{BB962C8B-B14F-4D97-AF65-F5344CB8AC3E}">
        <p14:creationId xmlns:p14="http://schemas.microsoft.com/office/powerpoint/2010/main" val="2279775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0A0A3-5E91-C291-3EB2-F1EDBE17BD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849F07-804F-A0E9-8AA9-C93459F911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CA0D51-8F05-ADF0-91B6-382ACBFDE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96FB2E-1668-949B-1D21-8587791C9347}"/>
              </a:ext>
            </a:extLst>
          </p:cNvPr>
          <p:cNvSpPr>
            <a:spLocks noGrp="1"/>
          </p:cNvSpPr>
          <p:nvPr>
            <p:ph type="dt" sz="half" idx="10"/>
          </p:nvPr>
        </p:nvSpPr>
        <p:spPr/>
        <p:txBody>
          <a:bodyPr/>
          <a:lstStyle/>
          <a:p>
            <a:fld id="{E616B979-16F4-426C-B97F-B7C907CA5641}" type="datetimeFigureOut">
              <a:rPr lang="en-US" smtClean="0"/>
              <a:t>12/11/2022</a:t>
            </a:fld>
            <a:endParaRPr lang="en-US"/>
          </a:p>
        </p:txBody>
      </p:sp>
      <p:sp>
        <p:nvSpPr>
          <p:cNvPr id="6" name="Footer Placeholder 5">
            <a:extLst>
              <a:ext uri="{FF2B5EF4-FFF2-40B4-BE49-F238E27FC236}">
                <a16:creationId xmlns:a16="http://schemas.microsoft.com/office/drawing/2014/main" id="{467793B1-7E7E-AEAC-6E41-BE24BA497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4B6A68-5843-FDF0-4DBF-9C732517E0A0}"/>
              </a:ext>
            </a:extLst>
          </p:cNvPr>
          <p:cNvSpPr>
            <a:spLocks noGrp="1"/>
          </p:cNvSpPr>
          <p:nvPr>
            <p:ph type="sldNum" sz="quarter" idx="12"/>
          </p:nvPr>
        </p:nvSpPr>
        <p:spPr/>
        <p:txBody>
          <a:bodyPr/>
          <a:lstStyle/>
          <a:p>
            <a:fld id="{C108D06F-E4BD-40D3-8EE7-FE01FB417ED8}" type="slidenum">
              <a:rPr lang="en-US" smtClean="0"/>
              <a:t>‹#›</a:t>
            </a:fld>
            <a:endParaRPr lang="en-US"/>
          </a:p>
        </p:txBody>
      </p:sp>
    </p:spTree>
    <p:extLst>
      <p:ext uri="{BB962C8B-B14F-4D97-AF65-F5344CB8AC3E}">
        <p14:creationId xmlns:p14="http://schemas.microsoft.com/office/powerpoint/2010/main" val="1950022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558E8-FA2A-807F-6C69-F02636C441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E73C21-CD27-AEC5-33CC-25DB0D0892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F6CB51-9B8F-35BD-FB24-9C46B7B21A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7B04BA-A10C-B9A3-0834-557D21A4DAAD}"/>
              </a:ext>
            </a:extLst>
          </p:cNvPr>
          <p:cNvSpPr>
            <a:spLocks noGrp="1"/>
          </p:cNvSpPr>
          <p:nvPr>
            <p:ph type="dt" sz="half" idx="10"/>
          </p:nvPr>
        </p:nvSpPr>
        <p:spPr/>
        <p:txBody>
          <a:bodyPr/>
          <a:lstStyle/>
          <a:p>
            <a:fld id="{E616B979-16F4-426C-B97F-B7C907CA5641}" type="datetimeFigureOut">
              <a:rPr lang="en-US" smtClean="0"/>
              <a:t>12/11/2022</a:t>
            </a:fld>
            <a:endParaRPr lang="en-US"/>
          </a:p>
        </p:txBody>
      </p:sp>
      <p:sp>
        <p:nvSpPr>
          <p:cNvPr id="6" name="Footer Placeholder 5">
            <a:extLst>
              <a:ext uri="{FF2B5EF4-FFF2-40B4-BE49-F238E27FC236}">
                <a16:creationId xmlns:a16="http://schemas.microsoft.com/office/drawing/2014/main" id="{7352B36B-3466-E252-8D99-F67EF410D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F6E493-6BD6-D300-7C11-B4FFCF19BF59}"/>
              </a:ext>
            </a:extLst>
          </p:cNvPr>
          <p:cNvSpPr>
            <a:spLocks noGrp="1"/>
          </p:cNvSpPr>
          <p:nvPr>
            <p:ph type="sldNum" sz="quarter" idx="12"/>
          </p:nvPr>
        </p:nvSpPr>
        <p:spPr/>
        <p:txBody>
          <a:bodyPr/>
          <a:lstStyle/>
          <a:p>
            <a:fld id="{C108D06F-E4BD-40D3-8EE7-FE01FB417ED8}" type="slidenum">
              <a:rPr lang="en-US" smtClean="0"/>
              <a:t>‹#›</a:t>
            </a:fld>
            <a:endParaRPr lang="en-US"/>
          </a:p>
        </p:txBody>
      </p:sp>
    </p:spTree>
    <p:extLst>
      <p:ext uri="{BB962C8B-B14F-4D97-AF65-F5344CB8AC3E}">
        <p14:creationId xmlns:p14="http://schemas.microsoft.com/office/powerpoint/2010/main" val="1185860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6000">
              <a:srgbClr val="00B0F0">
                <a:alpha val="67000"/>
              </a:srgbClr>
            </a:gs>
            <a:gs pos="74000">
              <a:schemeClr val="accent1">
                <a:lumMod val="45000"/>
                <a:lumOff val="55000"/>
              </a:schemeClr>
            </a:gs>
            <a:gs pos="83000">
              <a:schemeClr val="accent1">
                <a:lumMod val="45000"/>
                <a:lumOff val="55000"/>
              </a:schemeClr>
            </a:gs>
            <a:gs pos="100000">
              <a:schemeClr val="accent1">
                <a:lumMod val="30000"/>
                <a:lumOff val="70000"/>
              </a:schemeClr>
            </a:gs>
          </a:gsLst>
          <a:lin ang="135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DC0ED8-64BC-F4E2-2E68-F44E7BAD2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A3C53C-F37C-DBFA-E1A9-73130F455E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49B820-ED23-3250-36E3-0F0E14D5E7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16B979-16F4-426C-B97F-B7C907CA5641}" type="datetimeFigureOut">
              <a:rPr lang="en-US" smtClean="0"/>
              <a:t>12/11/2022</a:t>
            </a:fld>
            <a:endParaRPr lang="en-US"/>
          </a:p>
        </p:txBody>
      </p:sp>
      <p:sp>
        <p:nvSpPr>
          <p:cNvPr id="5" name="Footer Placeholder 4">
            <a:extLst>
              <a:ext uri="{FF2B5EF4-FFF2-40B4-BE49-F238E27FC236}">
                <a16:creationId xmlns:a16="http://schemas.microsoft.com/office/drawing/2014/main" id="{B72A7A42-4250-6B82-7301-58D0E37ECF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DB56E6-DA5B-C083-56EC-6224236AB3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08D06F-E4BD-40D3-8EE7-FE01FB417ED8}" type="slidenum">
              <a:rPr lang="en-US" smtClean="0"/>
              <a:t>‹#›</a:t>
            </a:fld>
            <a:endParaRPr lang="en-US"/>
          </a:p>
        </p:txBody>
      </p:sp>
    </p:spTree>
    <p:extLst>
      <p:ext uri="{BB962C8B-B14F-4D97-AF65-F5344CB8AC3E}">
        <p14:creationId xmlns:p14="http://schemas.microsoft.com/office/powerpoint/2010/main" val="2290397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www.alexdebrie.com/posts/dynamodb-single-table/" TargetMode="Externa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hyperlink" Target="https://www.simplilearn.com/tutorials/aws-tutorial/aws-s3" TargetMode="External"/><Relationship Id="rId5" Type="http://schemas.openxmlformats.org/officeDocument/2006/relationships/hyperlink" Target="https://aws.amazon.com/blogs/architecture/serverless-architecture-for-a-structured-data-mining-solution/" TargetMode="External"/><Relationship Id="rId4" Type="http://schemas.openxmlformats.org/officeDocument/2006/relationships/hyperlink" Target="https://wa.aws.amazon.com/wellarchitected/2020-07-02T19-33-23/wat.concept.elasticity.en.html"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08E9-9003-8333-BA96-BE5166C09E63}"/>
              </a:ext>
            </a:extLst>
          </p:cNvPr>
          <p:cNvSpPr>
            <a:spLocks noGrp="1"/>
          </p:cNvSpPr>
          <p:nvPr>
            <p:ph type="ctrTitle"/>
          </p:nvPr>
        </p:nvSpPr>
        <p:spPr/>
        <p:txBody>
          <a:bodyPr/>
          <a:lstStyle/>
          <a:p>
            <a:r>
              <a:rPr lang="en-US" dirty="0"/>
              <a:t>Migration to AWS Cloud</a:t>
            </a:r>
          </a:p>
        </p:txBody>
      </p:sp>
      <p:sp>
        <p:nvSpPr>
          <p:cNvPr id="3" name="Subtitle 2">
            <a:extLst>
              <a:ext uri="{FF2B5EF4-FFF2-40B4-BE49-F238E27FC236}">
                <a16:creationId xmlns:a16="http://schemas.microsoft.com/office/drawing/2014/main" id="{7B487B68-470C-C9B5-D8E3-66DB7D5AEC8C}"/>
              </a:ext>
            </a:extLst>
          </p:cNvPr>
          <p:cNvSpPr>
            <a:spLocks noGrp="1"/>
          </p:cNvSpPr>
          <p:nvPr>
            <p:ph type="subTitle" idx="1"/>
          </p:nvPr>
        </p:nvSpPr>
        <p:spPr/>
        <p:txBody>
          <a:bodyPr/>
          <a:lstStyle/>
          <a:p>
            <a:r>
              <a:rPr lang="en-US" dirty="0"/>
              <a:t>Joshua Kovacevich</a:t>
            </a:r>
          </a:p>
        </p:txBody>
      </p:sp>
      <p:pic>
        <p:nvPicPr>
          <p:cNvPr id="10" name="Audio 9">
            <a:hlinkClick r:id="" action="ppaction://media"/>
            <a:extLst>
              <a:ext uri="{FF2B5EF4-FFF2-40B4-BE49-F238E27FC236}">
                <a16:creationId xmlns:a16="http://schemas.microsoft.com/office/drawing/2014/main" id="{D4ECB46D-AC0C-D145-6D8A-9ADE82746B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91028511"/>
      </p:ext>
    </p:extLst>
  </p:cSld>
  <p:clrMapOvr>
    <a:masterClrMapping/>
  </p:clrMapOvr>
  <mc:AlternateContent xmlns:mc="http://schemas.openxmlformats.org/markup-compatibility/2006">
    <mc:Choice xmlns:p14="http://schemas.microsoft.com/office/powerpoint/2010/main" Requires="p14">
      <p:transition spd="slow" p14:dur="2000" advTm="25571"/>
    </mc:Choice>
    <mc:Fallback>
      <p:transition spd="slow" advTm="25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50FA37-FC2E-62A4-5CF5-1974678BA946}"/>
              </a:ext>
            </a:extLst>
          </p:cNvPr>
          <p:cNvSpPr txBox="1"/>
          <p:nvPr/>
        </p:nvSpPr>
        <p:spPr>
          <a:xfrm>
            <a:off x="295429" y="5924550"/>
            <a:ext cx="6094476"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(Ali, 2020)</a:t>
            </a:r>
            <a:endParaRPr lang="en-US" dirty="0"/>
          </a:p>
        </p:txBody>
      </p:sp>
      <p:pic>
        <p:nvPicPr>
          <p:cNvPr id="9" name="Picture 8" descr="Diagram&#10;&#10;Description automatically generated">
            <a:extLst>
              <a:ext uri="{FF2B5EF4-FFF2-40B4-BE49-F238E27FC236}">
                <a16:creationId xmlns:a16="http://schemas.microsoft.com/office/drawing/2014/main" id="{A6EB357C-9225-3300-980F-CE407C874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158" y="933450"/>
            <a:ext cx="5763842" cy="4804772"/>
          </a:xfrm>
          <a:prstGeom prst="rect">
            <a:avLst/>
          </a:prstGeom>
        </p:spPr>
      </p:pic>
      <p:sp>
        <p:nvSpPr>
          <p:cNvPr id="11" name="TextBox 10">
            <a:extLst>
              <a:ext uri="{FF2B5EF4-FFF2-40B4-BE49-F238E27FC236}">
                <a16:creationId xmlns:a16="http://schemas.microsoft.com/office/drawing/2014/main" id="{E14F8155-4044-FC7C-B510-A5E554666D4B}"/>
              </a:ext>
            </a:extLst>
          </p:cNvPr>
          <p:cNvSpPr txBox="1"/>
          <p:nvPr/>
        </p:nvSpPr>
        <p:spPr>
          <a:xfrm>
            <a:off x="6248400" y="5970716"/>
            <a:ext cx="6096000" cy="646331"/>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a:t>
            </a:r>
            <a:r>
              <a:rPr lang="en-US" b="0" i="1" dirty="0">
                <a:solidFill>
                  <a:srgbClr val="000000"/>
                </a:solidFill>
                <a:effectLst/>
                <a:latin typeface="Times New Roman" panose="02020603050405020304" pitchFamily="18" charset="0"/>
              </a:rPr>
              <a:t>The What, Why, and When of Single-Table Design with DynamoDB</a:t>
            </a:r>
            <a:r>
              <a:rPr lang="en-US" b="0" i="0" dirty="0">
                <a:solidFill>
                  <a:srgbClr val="000000"/>
                </a:solidFill>
                <a:effectLst/>
                <a:latin typeface="Times New Roman" panose="02020603050405020304" pitchFamily="18" charset="0"/>
              </a:rPr>
              <a:t>, 2020)</a:t>
            </a:r>
            <a:endParaRPr lang="en-US" dirty="0"/>
          </a:p>
        </p:txBody>
      </p:sp>
      <p:pic>
        <p:nvPicPr>
          <p:cNvPr id="13" name="Picture 12" descr="Diagram&#10;&#10;Description automatically generated">
            <a:extLst>
              <a:ext uri="{FF2B5EF4-FFF2-40B4-BE49-F238E27FC236}">
                <a16:creationId xmlns:a16="http://schemas.microsoft.com/office/drawing/2014/main" id="{F88C21F1-41B4-669F-7A7A-4C09CEF760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6870" y="2078493"/>
            <a:ext cx="4503572" cy="2514685"/>
          </a:xfrm>
          <a:prstGeom prst="rect">
            <a:avLst/>
          </a:prstGeom>
        </p:spPr>
      </p:pic>
      <p:sp>
        <p:nvSpPr>
          <p:cNvPr id="14" name="TextBox 13">
            <a:extLst>
              <a:ext uri="{FF2B5EF4-FFF2-40B4-BE49-F238E27FC236}">
                <a16:creationId xmlns:a16="http://schemas.microsoft.com/office/drawing/2014/main" id="{6B25CBBE-255E-C75D-CD77-0CA269B65ACF}"/>
              </a:ext>
            </a:extLst>
          </p:cNvPr>
          <p:cNvSpPr txBox="1"/>
          <p:nvPr/>
        </p:nvSpPr>
        <p:spPr>
          <a:xfrm>
            <a:off x="8467344" y="1490472"/>
            <a:ext cx="1290738" cy="369332"/>
          </a:xfrm>
          <a:prstGeom prst="rect">
            <a:avLst/>
          </a:prstGeom>
          <a:noFill/>
        </p:spPr>
        <p:txBody>
          <a:bodyPr wrap="none" rtlCol="0">
            <a:spAutoFit/>
          </a:bodyPr>
          <a:lstStyle/>
          <a:p>
            <a:r>
              <a:rPr lang="en-US" dirty="0"/>
              <a:t>Dynamo DB</a:t>
            </a:r>
          </a:p>
        </p:txBody>
      </p:sp>
      <p:pic>
        <p:nvPicPr>
          <p:cNvPr id="20" name="Audio 19">
            <a:hlinkClick r:id="" action="ppaction://media"/>
            <a:extLst>
              <a:ext uri="{FF2B5EF4-FFF2-40B4-BE49-F238E27FC236}">
                <a16:creationId xmlns:a16="http://schemas.microsoft.com/office/drawing/2014/main" id="{3DFD1EC6-31C9-7B3E-A877-AB926C7EE6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55565144"/>
      </p:ext>
    </p:extLst>
  </p:cSld>
  <p:clrMapOvr>
    <a:masterClrMapping/>
  </p:clrMapOvr>
  <mc:AlternateContent xmlns:mc="http://schemas.openxmlformats.org/markup-compatibility/2006">
    <mc:Choice xmlns:p14="http://schemas.microsoft.com/office/powerpoint/2010/main" Requires="p14">
      <p:transition spd="slow" p14:dur="2000" advTm="20200"/>
    </mc:Choice>
    <mc:Fallback>
      <p:transition spd="slow" advTm="20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4F43-A2A3-5736-E2F4-AD761A5DA3B4}"/>
              </a:ext>
            </a:extLst>
          </p:cNvPr>
          <p:cNvSpPr>
            <a:spLocks noGrp="1"/>
          </p:cNvSpPr>
          <p:nvPr>
            <p:ph type="title"/>
          </p:nvPr>
        </p:nvSpPr>
        <p:spPr/>
        <p:txBody>
          <a:bodyPr/>
          <a:lstStyle/>
          <a:p>
            <a:r>
              <a:rPr lang="en-US" dirty="0"/>
              <a:t>Elasticity and the Pay Model</a:t>
            </a:r>
          </a:p>
        </p:txBody>
      </p:sp>
      <p:sp>
        <p:nvSpPr>
          <p:cNvPr id="3" name="Content Placeholder 2">
            <a:extLst>
              <a:ext uri="{FF2B5EF4-FFF2-40B4-BE49-F238E27FC236}">
                <a16:creationId xmlns:a16="http://schemas.microsoft.com/office/drawing/2014/main" id="{37A47A5D-6C51-1284-2016-84C06E227A56}"/>
              </a:ext>
            </a:extLst>
          </p:cNvPr>
          <p:cNvSpPr>
            <a:spLocks noGrp="1"/>
          </p:cNvSpPr>
          <p:nvPr>
            <p:ph idx="1"/>
          </p:nvPr>
        </p:nvSpPr>
        <p:spPr/>
        <p:txBody>
          <a:bodyPr/>
          <a:lstStyle/>
          <a:p>
            <a:r>
              <a:rPr lang="en-US" dirty="0"/>
              <a:t>What do I mean by Elasticity?</a:t>
            </a:r>
          </a:p>
          <a:p>
            <a:pPr marL="457200" lvl="1" indent="0">
              <a:buNone/>
            </a:pPr>
            <a:r>
              <a:rPr lang="en-US" sz="1800" dirty="0"/>
              <a:t>	Elasticity in the cloud refers to “The ability to acquire resources as you need them and release resources when you no longer need them. In the cloud, you want to do this automatically.” (Amazon, 2020)</a:t>
            </a:r>
          </a:p>
          <a:p>
            <a:pPr marL="457200" lvl="1" indent="0">
              <a:buNone/>
            </a:pPr>
            <a:r>
              <a:rPr lang="en-US" sz="1800" dirty="0"/>
              <a:t>	This means that you can scale-up down or sideways as needed, spin up resources when needed and shut them down if it is unlikely, they will be needed for periods of time. This flexibility effectively allows the practice of min-maxing resource utilization in the cloud, allowing you to only pay for what you absolutely need, when you absolutely need it.</a:t>
            </a:r>
            <a:br>
              <a:rPr lang="en-US" sz="1800" dirty="0"/>
            </a:br>
            <a:endParaRPr lang="en-US" sz="1800" dirty="0"/>
          </a:p>
          <a:p>
            <a:r>
              <a:rPr lang="en-US" dirty="0"/>
              <a:t>The Pay Model</a:t>
            </a:r>
          </a:p>
          <a:p>
            <a:pPr marL="457200" lvl="1" indent="0" algn="just">
              <a:buNone/>
            </a:pPr>
            <a:r>
              <a:rPr lang="en-US" sz="1800" dirty="0"/>
              <a:t>	AWS offers a pay for use model where you are only charged for what you use when you use it. Additionally, based off use case and storage requirements allows you to pay different rates based on data usage and resource utilization, where high resource utilization costs more and streamlined efficient code can lead to significant savings whereas with server systems you pay for resources regardless of utilization.</a:t>
            </a:r>
          </a:p>
        </p:txBody>
      </p:sp>
      <p:pic>
        <p:nvPicPr>
          <p:cNvPr id="9" name="Audio 8">
            <a:hlinkClick r:id="" action="ppaction://media"/>
            <a:extLst>
              <a:ext uri="{FF2B5EF4-FFF2-40B4-BE49-F238E27FC236}">
                <a16:creationId xmlns:a16="http://schemas.microsoft.com/office/drawing/2014/main" id="{DBDE3E48-F20F-7A26-3888-587CA89A39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48013242"/>
      </p:ext>
    </p:extLst>
  </p:cSld>
  <p:clrMapOvr>
    <a:masterClrMapping/>
  </p:clrMapOvr>
  <mc:AlternateContent xmlns:mc="http://schemas.openxmlformats.org/markup-compatibility/2006">
    <mc:Choice xmlns:p14="http://schemas.microsoft.com/office/powerpoint/2010/main" Requires="p14">
      <p:transition spd="slow" p14:dur="2000" advTm="89191"/>
    </mc:Choice>
    <mc:Fallback>
      <p:transition spd="slow" advTm="89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with medium confidence">
            <a:extLst>
              <a:ext uri="{FF2B5EF4-FFF2-40B4-BE49-F238E27FC236}">
                <a16:creationId xmlns:a16="http://schemas.microsoft.com/office/drawing/2014/main" id="{A1F95EF3-977F-5E5D-3A50-83CF3A371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8863" y="3714750"/>
            <a:ext cx="7154273" cy="2648185"/>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AC745565-9A92-E414-B70F-2EAFABC92A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672" y="495065"/>
            <a:ext cx="5501306" cy="2933935"/>
          </a:xfrm>
          <a:prstGeom prst="rect">
            <a:avLst/>
          </a:prstGeom>
        </p:spPr>
      </p:pic>
      <p:pic>
        <p:nvPicPr>
          <p:cNvPr id="11" name="Picture 10" descr="Diagram&#10;&#10;Description automatically generated">
            <a:extLst>
              <a:ext uri="{FF2B5EF4-FFF2-40B4-BE49-F238E27FC236}">
                <a16:creationId xmlns:a16="http://schemas.microsoft.com/office/drawing/2014/main" id="{1AD6FB67-FEFA-A0D5-F2D2-7E77E6F69B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6024" y="495064"/>
            <a:ext cx="5501305" cy="2933935"/>
          </a:xfrm>
          <a:prstGeom prst="rect">
            <a:avLst/>
          </a:prstGeom>
        </p:spPr>
      </p:pic>
      <p:sp>
        <p:nvSpPr>
          <p:cNvPr id="13" name="TextBox 12">
            <a:extLst>
              <a:ext uri="{FF2B5EF4-FFF2-40B4-BE49-F238E27FC236}">
                <a16:creationId xmlns:a16="http://schemas.microsoft.com/office/drawing/2014/main" id="{11A4EB05-381B-C3B6-1564-16C305C35A39}"/>
              </a:ext>
            </a:extLst>
          </p:cNvPr>
          <p:cNvSpPr txBox="1"/>
          <p:nvPr/>
        </p:nvSpPr>
        <p:spPr>
          <a:xfrm>
            <a:off x="4867656" y="6362935"/>
            <a:ext cx="6096000" cy="369332"/>
          </a:xfrm>
          <a:prstGeom prst="rect">
            <a:avLst/>
          </a:prstGeom>
          <a:noFill/>
        </p:spPr>
        <p:txBody>
          <a:bodyPr wrap="square">
            <a:spAutoFit/>
          </a:bodyPr>
          <a:lstStyle/>
          <a:p>
            <a:r>
              <a:rPr lang="en-US" dirty="0"/>
              <a:t>(AWS Pricing Calculator, 2022)</a:t>
            </a:r>
          </a:p>
        </p:txBody>
      </p:sp>
      <p:pic>
        <p:nvPicPr>
          <p:cNvPr id="19" name="Audio 18">
            <a:hlinkClick r:id="" action="ppaction://media"/>
            <a:extLst>
              <a:ext uri="{FF2B5EF4-FFF2-40B4-BE49-F238E27FC236}">
                <a16:creationId xmlns:a16="http://schemas.microsoft.com/office/drawing/2014/main" id="{F4FD9DA5-4567-CD75-443E-F0871072A49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79025291"/>
      </p:ext>
    </p:extLst>
  </p:cSld>
  <p:clrMapOvr>
    <a:masterClrMapping/>
  </p:clrMapOvr>
  <mc:AlternateContent xmlns:mc="http://schemas.openxmlformats.org/markup-compatibility/2006">
    <mc:Choice xmlns:p14="http://schemas.microsoft.com/office/powerpoint/2010/main" Requires="p14">
      <p:transition spd="slow" p14:dur="2000" advTm="11659"/>
    </mc:Choice>
    <mc:Fallback>
      <p:transition spd="slow" advTm="11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CA5F4-A6B5-89DD-8DD6-2B90CD207326}"/>
              </a:ext>
            </a:extLst>
          </p:cNvPr>
          <p:cNvSpPr>
            <a:spLocks noGrp="1"/>
          </p:cNvSpPr>
          <p:nvPr>
            <p:ph type="title"/>
          </p:nvPr>
        </p:nvSpPr>
        <p:spPr/>
        <p:txBody>
          <a:bodyPr/>
          <a:lstStyle/>
          <a:p>
            <a:r>
              <a:rPr lang="en-US" dirty="0"/>
              <a:t>IAM in AWS </a:t>
            </a:r>
          </a:p>
        </p:txBody>
      </p:sp>
      <p:sp>
        <p:nvSpPr>
          <p:cNvPr id="3" name="Content Placeholder 2">
            <a:extLst>
              <a:ext uri="{FF2B5EF4-FFF2-40B4-BE49-F238E27FC236}">
                <a16:creationId xmlns:a16="http://schemas.microsoft.com/office/drawing/2014/main" id="{C7122B01-067E-7E03-1879-6A9C80F4144F}"/>
              </a:ext>
            </a:extLst>
          </p:cNvPr>
          <p:cNvSpPr>
            <a:spLocks noGrp="1"/>
          </p:cNvSpPr>
          <p:nvPr>
            <p:ph idx="1"/>
          </p:nvPr>
        </p:nvSpPr>
        <p:spPr/>
        <p:txBody>
          <a:bodyPr>
            <a:normAutofit fontScale="92500" lnSpcReduction="10000"/>
          </a:bodyPr>
          <a:lstStyle/>
          <a:p>
            <a:r>
              <a:rPr lang="en-US" dirty="0"/>
              <a:t>What is IAM?</a:t>
            </a:r>
          </a:p>
          <a:p>
            <a:pPr marL="457200" lvl="1" indent="0">
              <a:buNone/>
            </a:pPr>
            <a:r>
              <a:rPr lang="en-US" dirty="0"/>
              <a:t>	</a:t>
            </a:r>
            <a:r>
              <a:rPr lang="en-US" sz="1800" dirty="0"/>
              <a:t>IAM standing for Identity and Access Management is a built-in feature set for AWS that allows you to control security and access to application components and data on case by cases basis or through custom policies you create.</a:t>
            </a:r>
          </a:p>
          <a:p>
            <a:r>
              <a:rPr lang="en-US" dirty="0"/>
              <a:t>How roles and policies work?</a:t>
            </a:r>
          </a:p>
          <a:p>
            <a:pPr marL="457200" lvl="1" indent="0">
              <a:buNone/>
            </a:pPr>
            <a:r>
              <a:rPr lang="en-US" sz="1800" dirty="0"/>
              <a:t>	Roles, as one might expect refers to the roles a user may have on your application and can be as restrictive or permissive as you desire with small easy modifications to the role set. Policies are how these modifications are made and while having significant built-in options can also be implemented in simple and customizable policies, for specific or broad categories of users and functionalities. </a:t>
            </a:r>
          </a:p>
          <a:p>
            <a:r>
              <a:rPr lang="en-US" dirty="0"/>
              <a:t>Custom Policy Creation</a:t>
            </a:r>
          </a:p>
          <a:p>
            <a:pPr marL="457200" lvl="1" indent="0">
              <a:buNone/>
            </a:pPr>
            <a:r>
              <a:rPr lang="en-US" dirty="0"/>
              <a:t>	As mentioned above, Custom policies can be created to fit your applications needs. Maybe you want authentication or user privileges for certain API functionality, simply create a policy with a few easy steps, add it to those API endpoints and you are ready to go.</a:t>
            </a:r>
          </a:p>
          <a:p>
            <a:endParaRPr lang="en-US" dirty="0"/>
          </a:p>
        </p:txBody>
      </p:sp>
      <p:pic>
        <p:nvPicPr>
          <p:cNvPr id="9" name="Audio 8">
            <a:hlinkClick r:id="" action="ppaction://media"/>
            <a:extLst>
              <a:ext uri="{FF2B5EF4-FFF2-40B4-BE49-F238E27FC236}">
                <a16:creationId xmlns:a16="http://schemas.microsoft.com/office/drawing/2014/main" id="{A4CE34E9-35E1-2294-D362-ACDE729A15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75565764"/>
      </p:ext>
    </p:extLst>
  </p:cSld>
  <p:clrMapOvr>
    <a:masterClrMapping/>
  </p:clrMapOvr>
  <mc:AlternateContent xmlns:mc="http://schemas.openxmlformats.org/markup-compatibility/2006">
    <mc:Choice xmlns:p14="http://schemas.microsoft.com/office/powerpoint/2010/main" Requires="p14">
      <p:transition spd="slow" p14:dur="2000" advTm="68626"/>
    </mc:Choice>
    <mc:Fallback>
      <p:transition spd="slow" advTm="68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CA5F4-A6B5-89DD-8DD6-2B90CD207326}"/>
              </a:ext>
            </a:extLst>
          </p:cNvPr>
          <p:cNvSpPr>
            <a:spLocks noGrp="1"/>
          </p:cNvSpPr>
          <p:nvPr>
            <p:ph type="title"/>
          </p:nvPr>
        </p:nvSpPr>
        <p:spPr/>
        <p:txBody>
          <a:bodyPr/>
          <a:lstStyle/>
          <a:p>
            <a:r>
              <a:rPr lang="en-US" dirty="0"/>
              <a:t>IAM in AWS (</a:t>
            </a:r>
            <a:r>
              <a:rPr lang="en-US" dirty="0" err="1"/>
              <a:t>cont</a:t>
            </a:r>
            <a:r>
              <a:rPr lang="en-US" dirty="0"/>
              <a:t>…)</a:t>
            </a:r>
          </a:p>
        </p:txBody>
      </p:sp>
      <p:sp>
        <p:nvSpPr>
          <p:cNvPr id="3" name="Content Placeholder 2">
            <a:extLst>
              <a:ext uri="{FF2B5EF4-FFF2-40B4-BE49-F238E27FC236}">
                <a16:creationId xmlns:a16="http://schemas.microsoft.com/office/drawing/2014/main" id="{C7122B01-067E-7E03-1879-6A9C80F4144F}"/>
              </a:ext>
            </a:extLst>
          </p:cNvPr>
          <p:cNvSpPr>
            <a:spLocks noGrp="1"/>
          </p:cNvSpPr>
          <p:nvPr>
            <p:ph idx="1"/>
          </p:nvPr>
        </p:nvSpPr>
        <p:spPr/>
        <p:txBody>
          <a:bodyPr>
            <a:normAutofit/>
          </a:bodyPr>
          <a:lstStyle/>
          <a:p>
            <a:r>
              <a:rPr lang="en-US" dirty="0"/>
              <a:t>Securing the Endpoints</a:t>
            </a:r>
          </a:p>
          <a:p>
            <a:pPr marL="457200" lvl="1" indent="0">
              <a:buNone/>
            </a:pPr>
            <a:r>
              <a:rPr lang="en-US" sz="1800" dirty="0"/>
              <a:t>By default, endpoints are set to private and have no accessibility to outside applications. By enabling policies and permissions for roles and applications, or public access a user can secure endpoints for the front-end, back-end and API so that they communicate in the way you desire and in no other, unexpected ways. </a:t>
            </a:r>
          </a:p>
          <a:p>
            <a:r>
              <a:rPr lang="en-US" dirty="0"/>
              <a:t>S3 Bucket Security</a:t>
            </a:r>
          </a:p>
          <a:p>
            <a:pPr marL="457200" lvl="1" indent="0">
              <a:buNone/>
            </a:pPr>
            <a:r>
              <a:rPr lang="en-US" dirty="0"/>
              <a:t>	</a:t>
            </a:r>
            <a:r>
              <a:rPr lang="en-US" sz="1800" dirty="0"/>
              <a:t>S3 Buckets are similarly created private by default and can be customized to only allow access from certain user roles, the public, or only from back-end services that you control and manage.</a:t>
            </a:r>
          </a:p>
          <a:p>
            <a:endParaRPr lang="en-US" dirty="0"/>
          </a:p>
        </p:txBody>
      </p:sp>
      <p:pic>
        <p:nvPicPr>
          <p:cNvPr id="9" name="Audio 8">
            <a:hlinkClick r:id="" action="ppaction://media"/>
            <a:extLst>
              <a:ext uri="{FF2B5EF4-FFF2-40B4-BE49-F238E27FC236}">
                <a16:creationId xmlns:a16="http://schemas.microsoft.com/office/drawing/2014/main" id="{14F06A6B-ADFB-5B92-770F-4CB8196669B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0060090"/>
      </p:ext>
    </p:extLst>
  </p:cSld>
  <p:clrMapOvr>
    <a:masterClrMapping/>
  </p:clrMapOvr>
  <mc:AlternateContent xmlns:mc="http://schemas.openxmlformats.org/markup-compatibility/2006">
    <mc:Choice xmlns:p14="http://schemas.microsoft.com/office/powerpoint/2010/main" Requires="p14">
      <p:transition spd="slow" p14:dur="2000" advTm="38800"/>
    </mc:Choice>
    <mc:Fallback>
      <p:transition spd="slow" advTm="38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C8F3BF-2926-568E-FB7C-71646D1D38B8}"/>
              </a:ext>
            </a:extLst>
          </p:cNvPr>
          <p:cNvSpPr txBox="1"/>
          <p:nvPr/>
        </p:nvSpPr>
        <p:spPr>
          <a:xfrm>
            <a:off x="6265926" y="6243566"/>
            <a:ext cx="6094476"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(Freeman, 2020)</a:t>
            </a:r>
            <a:endParaRPr lang="en-US" dirty="0"/>
          </a:p>
        </p:txBody>
      </p:sp>
      <p:pic>
        <p:nvPicPr>
          <p:cNvPr id="9" name="Picture 8" descr="A picture containing diagram">
            <a:extLst>
              <a:ext uri="{FF2B5EF4-FFF2-40B4-BE49-F238E27FC236}">
                <a16:creationId xmlns:a16="http://schemas.microsoft.com/office/drawing/2014/main" id="{A36E4820-E034-18E2-9729-6AF48A68ED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676" y="1162050"/>
            <a:ext cx="8572500" cy="4533899"/>
          </a:xfrm>
          <a:prstGeom prst="rect">
            <a:avLst/>
          </a:prstGeom>
        </p:spPr>
      </p:pic>
      <p:pic>
        <p:nvPicPr>
          <p:cNvPr id="15" name="Audio 14">
            <a:hlinkClick r:id="" action="ppaction://media"/>
            <a:extLst>
              <a:ext uri="{FF2B5EF4-FFF2-40B4-BE49-F238E27FC236}">
                <a16:creationId xmlns:a16="http://schemas.microsoft.com/office/drawing/2014/main" id="{6576163E-FD66-9650-C555-C4F6EB5617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47288858"/>
      </p:ext>
    </p:extLst>
  </p:cSld>
  <p:clrMapOvr>
    <a:masterClrMapping/>
  </p:clrMapOvr>
  <mc:AlternateContent xmlns:mc="http://schemas.openxmlformats.org/markup-compatibility/2006">
    <mc:Choice xmlns:p14="http://schemas.microsoft.com/office/powerpoint/2010/main" Requires="p14">
      <p:transition spd="slow" p14:dur="2000" advTm="24266"/>
    </mc:Choice>
    <mc:Fallback>
      <p:transition spd="slow" advTm="24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0F493-DFA8-1C51-D2B0-BD3DB98B7FB3}"/>
              </a:ext>
            </a:extLst>
          </p:cNvPr>
          <p:cNvSpPr>
            <a:spLocks noGrp="1"/>
          </p:cNvSpPr>
          <p:nvPr>
            <p:ph type="title"/>
          </p:nvPr>
        </p:nvSpPr>
        <p:spPr/>
        <p:txBody>
          <a:bodyPr/>
          <a:lstStyle/>
          <a:p>
            <a:r>
              <a:rPr lang="en-US" dirty="0"/>
              <a:t>Wrap-up/Final Comments</a:t>
            </a:r>
          </a:p>
        </p:txBody>
      </p:sp>
      <p:sp>
        <p:nvSpPr>
          <p:cNvPr id="3" name="Content Placeholder 2">
            <a:extLst>
              <a:ext uri="{FF2B5EF4-FFF2-40B4-BE49-F238E27FC236}">
                <a16:creationId xmlns:a16="http://schemas.microsoft.com/office/drawing/2014/main" id="{5001DE46-2D0D-D3C8-505F-FCE10A9BF35F}"/>
              </a:ext>
            </a:extLst>
          </p:cNvPr>
          <p:cNvSpPr>
            <a:spLocks noGrp="1"/>
          </p:cNvSpPr>
          <p:nvPr>
            <p:ph idx="1"/>
          </p:nvPr>
        </p:nvSpPr>
        <p:spPr/>
        <p:txBody>
          <a:bodyPr/>
          <a:lstStyle/>
          <a:p>
            <a:r>
              <a:rPr lang="en-US" sz="2000" dirty="0"/>
              <a:t>AWS allows an elastic application that only includes what you think are necessary to run and secure your application, without the need to micro-manage server configurations, load balancers, and other time intensive and easy to mess up settings. </a:t>
            </a:r>
          </a:p>
          <a:p>
            <a:r>
              <a:rPr lang="en-US" sz="2000" dirty="0"/>
              <a:t>The pay model and can allow your efficient code to save you money and CPU cycles as you only pay for what you need. While writing the absolutely most efficient code is not necessary to make the AWS pay model competitive to other server-based options, highly efficient code can drastically reduce costs related to running your application and hosting it online. This is all while allowing you to scale up and down to whatever size in necessary for your application on demand.</a:t>
            </a:r>
          </a:p>
          <a:p>
            <a:r>
              <a:rPr lang="en-US" sz="2000" dirty="0"/>
              <a:t>The API Gateway allows for easy API setup and modification with relatively low time costs. By far one of the easiest to set up API options that works from development to production with only minor policies/permission changes in the process.</a:t>
            </a:r>
          </a:p>
          <a:p>
            <a:endParaRPr lang="en-US" sz="2000" dirty="0"/>
          </a:p>
        </p:txBody>
      </p:sp>
      <p:pic>
        <p:nvPicPr>
          <p:cNvPr id="9" name="Audio 8">
            <a:hlinkClick r:id="" action="ppaction://media"/>
            <a:extLst>
              <a:ext uri="{FF2B5EF4-FFF2-40B4-BE49-F238E27FC236}">
                <a16:creationId xmlns:a16="http://schemas.microsoft.com/office/drawing/2014/main" id="{424B02AD-49E6-3469-1F07-5B4AEA5F69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83433360"/>
      </p:ext>
    </p:extLst>
  </p:cSld>
  <p:clrMapOvr>
    <a:masterClrMapping/>
  </p:clrMapOvr>
  <mc:AlternateContent xmlns:mc="http://schemas.openxmlformats.org/markup-compatibility/2006">
    <mc:Choice xmlns:p14="http://schemas.microsoft.com/office/powerpoint/2010/main" Requires="p14">
      <p:transition spd="slow" p14:dur="2000" advTm="80635"/>
    </mc:Choice>
    <mc:Fallback>
      <p:transition spd="slow" advTm="80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9680C4-D024-650D-66D8-09B57EFD51BC}"/>
              </a:ext>
            </a:extLst>
          </p:cNvPr>
          <p:cNvSpPr txBox="1"/>
          <p:nvPr/>
        </p:nvSpPr>
        <p:spPr>
          <a:xfrm>
            <a:off x="4735068" y="6073775"/>
            <a:ext cx="6094476"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a:t>
            </a:r>
            <a:r>
              <a:rPr lang="en-US" b="0" i="1" dirty="0">
                <a:solidFill>
                  <a:srgbClr val="000000"/>
                </a:solidFill>
                <a:effectLst/>
                <a:latin typeface="Times New Roman" panose="02020603050405020304" pitchFamily="18" charset="0"/>
              </a:rPr>
              <a:t>Rubber Duck Advisors</a:t>
            </a:r>
            <a:r>
              <a:rPr lang="en-US" b="0" i="0" dirty="0">
                <a:solidFill>
                  <a:srgbClr val="000000"/>
                </a:solidFill>
                <a:effectLst/>
                <a:latin typeface="Times New Roman" panose="02020603050405020304" pitchFamily="18" charset="0"/>
              </a:rPr>
              <a:t>, 2022)</a:t>
            </a:r>
            <a:endParaRPr lang="en-US" dirty="0"/>
          </a:p>
        </p:txBody>
      </p:sp>
      <p:pic>
        <p:nvPicPr>
          <p:cNvPr id="7" name="Picture 6" descr="A picture containing clipart&#10;&#10;Description automatically generated">
            <a:extLst>
              <a:ext uri="{FF2B5EF4-FFF2-40B4-BE49-F238E27FC236}">
                <a16:creationId xmlns:a16="http://schemas.microsoft.com/office/drawing/2014/main" id="{83859D74-DBE1-0DBF-25D6-B43F998238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762" y="1143572"/>
            <a:ext cx="6094476" cy="4570856"/>
          </a:xfrm>
          <a:prstGeom prst="rect">
            <a:avLst/>
          </a:prstGeom>
        </p:spPr>
      </p:pic>
      <p:pic>
        <p:nvPicPr>
          <p:cNvPr id="13" name="Audio 12">
            <a:hlinkClick r:id="" action="ppaction://media"/>
            <a:extLst>
              <a:ext uri="{FF2B5EF4-FFF2-40B4-BE49-F238E27FC236}">
                <a16:creationId xmlns:a16="http://schemas.microsoft.com/office/drawing/2014/main" id="{EFA25629-B272-B84F-DB65-5B5880A1B4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55848603"/>
      </p:ext>
    </p:extLst>
  </p:cSld>
  <p:clrMapOvr>
    <a:masterClrMapping/>
  </p:clrMapOvr>
  <mc:AlternateContent xmlns:mc="http://schemas.openxmlformats.org/markup-compatibility/2006">
    <mc:Choice xmlns:p14="http://schemas.microsoft.com/office/powerpoint/2010/main" Requires="p14">
      <p:transition spd="slow" p14:dur="2000" advTm="11339"/>
    </mc:Choice>
    <mc:Fallback>
      <p:transition spd="slow" advTm="11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D842A-A44A-6A82-2148-2C62CC010FAE}"/>
              </a:ext>
            </a:extLst>
          </p:cNvPr>
          <p:cNvSpPr>
            <a:spLocks noGrp="1"/>
          </p:cNvSpPr>
          <p:nvPr>
            <p:ph type="title"/>
          </p:nvPr>
        </p:nvSpPr>
        <p:spPr/>
        <p:txBody>
          <a:bodyPr/>
          <a:lstStyle/>
          <a:p>
            <a:r>
              <a:rPr lang="en-US" dirty="0"/>
              <a:t>Sources </a:t>
            </a:r>
          </a:p>
        </p:txBody>
      </p:sp>
      <p:sp>
        <p:nvSpPr>
          <p:cNvPr id="3" name="Content Placeholder 2">
            <a:extLst>
              <a:ext uri="{FF2B5EF4-FFF2-40B4-BE49-F238E27FC236}">
                <a16:creationId xmlns:a16="http://schemas.microsoft.com/office/drawing/2014/main" id="{9981A00A-0385-193A-FB41-5E7D35AC6977}"/>
              </a:ext>
            </a:extLst>
          </p:cNvPr>
          <p:cNvSpPr>
            <a:spLocks noGrp="1"/>
          </p:cNvSpPr>
          <p:nvPr>
            <p:ph idx="1"/>
          </p:nvPr>
        </p:nvSpPr>
        <p:spPr/>
        <p:txBody>
          <a:bodyPr>
            <a:normAutofit fontScale="55000" lnSpcReduction="20000"/>
          </a:bodyPr>
          <a:lstStyle/>
          <a:p>
            <a:pPr algn="l"/>
            <a:r>
              <a:rPr lang="de-DE" b="0" i="0" dirty="0">
                <a:solidFill>
                  <a:srgbClr val="000000"/>
                </a:solidFill>
                <a:effectLst/>
                <a:latin typeface="Times New Roman" panose="02020603050405020304" pitchFamily="18" charset="0"/>
              </a:rPr>
              <a:t>Ali, A. (2020, July 4). </a:t>
            </a:r>
            <a:r>
              <a:rPr lang="de-DE" b="0" i="1" dirty="0">
                <a:solidFill>
                  <a:srgbClr val="000000"/>
                </a:solidFill>
                <a:effectLst/>
                <a:latin typeface="Times New Roman" panose="02020603050405020304" pitchFamily="18" charset="0"/>
              </a:rPr>
              <a:t>MongoDB Sharding: Praktische Schritt-für-Schritt-Anleitung</a:t>
            </a:r>
            <a:r>
              <a:rPr lang="de-DE" b="0" i="0" dirty="0">
                <a:solidFill>
                  <a:srgbClr val="000000"/>
                </a:solidFill>
                <a:effectLst/>
                <a:latin typeface="Times New Roman" panose="02020603050405020304" pitchFamily="18" charset="0"/>
              </a:rPr>
              <a:t>. Geekflare. https://geekflare.com/de/mongodb-sharding/</a:t>
            </a:r>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Amazon. </a:t>
            </a:r>
            <a:r>
              <a:rPr lang="en-US" b="0" i="1" dirty="0">
                <a:solidFill>
                  <a:srgbClr val="000000"/>
                </a:solidFill>
                <a:effectLst/>
                <a:latin typeface="Times New Roman" panose="02020603050405020304" pitchFamily="18" charset="0"/>
              </a:rPr>
              <a:t>Elasticity - AWS Well-Architected Framework</a:t>
            </a:r>
            <a:r>
              <a:rPr lang="en-US" b="0" i="0" dirty="0">
                <a:solidFill>
                  <a:srgbClr val="000000"/>
                </a:solidFill>
                <a:effectLst/>
                <a:latin typeface="Times New Roman" panose="02020603050405020304" pitchFamily="18" charset="0"/>
              </a:rPr>
              <a:t>. (2020). Amazon.com. </a:t>
            </a:r>
            <a:r>
              <a:rPr lang="en-US" b="0" i="0" dirty="0">
                <a:solidFill>
                  <a:srgbClr val="000000"/>
                </a:solidFill>
                <a:effectLst/>
                <a:latin typeface="Times New Roman" panose="02020603050405020304" pitchFamily="18" charset="0"/>
                <a:hlinkClick r:id="rId4"/>
              </a:rPr>
              <a:t>https://wa.aws.amazon.com/wellarchitected/2020-07-02T19-33-23/wat.concept.elasticity.en.html</a:t>
            </a:r>
            <a:endParaRPr lang="en-US" b="0" i="0" dirty="0">
              <a:solidFill>
                <a:srgbClr val="000000"/>
              </a:solidFill>
              <a:effectLst/>
              <a:latin typeface="Times New Roman" panose="02020603050405020304" pitchFamily="18" charset="0"/>
            </a:endParaRPr>
          </a:p>
          <a:p>
            <a:pPr algn="l"/>
            <a:r>
              <a:rPr lang="en-US" b="0" dirty="0">
                <a:solidFill>
                  <a:srgbClr val="000000"/>
                </a:solidFill>
                <a:effectLst/>
                <a:latin typeface="Times New Roman" panose="02020603050405020304" pitchFamily="18" charset="0"/>
              </a:rPr>
              <a:t>Amazon</a:t>
            </a:r>
            <a:r>
              <a:rPr lang="en-US" b="0" i="1" dirty="0">
                <a:solidFill>
                  <a:srgbClr val="000000"/>
                </a:solidFill>
                <a:effectLst/>
                <a:latin typeface="Times New Roman" panose="02020603050405020304" pitchFamily="18" charset="0"/>
              </a:rPr>
              <a:t>. Serverless Architecture for a Structured Data Mining Solution | Amazon Web Services</a:t>
            </a:r>
            <a:r>
              <a:rPr lang="en-US" b="0" i="0" dirty="0">
                <a:solidFill>
                  <a:srgbClr val="000000"/>
                </a:solidFill>
                <a:effectLst/>
                <a:latin typeface="Times New Roman" panose="02020603050405020304" pitchFamily="18" charset="0"/>
              </a:rPr>
              <a:t>. (2021, October). Amazon Web Services. </a:t>
            </a:r>
            <a:r>
              <a:rPr lang="en-US" b="0" i="0" dirty="0">
                <a:solidFill>
                  <a:srgbClr val="000000"/>
                </a:solidFill>
                <a:effectLst/>
                <a:latin typeface="Times New Roman" panose="02020603050405020304" pitchFamily="18" charset="0"/>
                <a:hlinkClick r:id="rId5"/>
              </a:rPr>
              <a:t>https://aws.amazon.com/blogs/architecture/serverless-architecture-for-a-structured-data-mining-solution/</a:t>
            </a:r>
            <a:endParaRPr lang="en-US" b="0" i="0" dirty="0">
              <a:solidFill>
                <a:srgbClr val="000000"/>
              </a:solidFill>
              <a:effectLst/>
              <a:latin typeface="Times New Roman" panose="02020603050405020304" pitchFamily="18" charset="0"/>
            </a:endParaRPr>
          </a:p>
          <a:p>
            <a:pPr algn="l"/>
            <a:r>
              <a:rPr lang="en-US" b="0" i="1" dirty="0">
                <a:solidFill>
                  <a:srgbClr val="000000"/>
                </a:solidFill>
                <a:effectLst/>
                <a:latin typeface="Times New Roman" panose="02020603050405020304" pitchFamily="18" charset="0"/>
              </a:rPr>
              <a:t>AWS Pricing Calculator</a:t>
            </a:r>
            <a:r>
              <a:rPr lang="en-US" b="0" i="0" dirty="0">
                <a:solidFill>
                  <a:srgbClr val="000000"/>
                </a:solidFill>
                <a:effectLst/>
                <a:latin typeface="Times New Roman" panose="02020603050405020304" pitchFamily="18" charset="0"/>
              </a:rPr>
              <a:t>. (2022). </a:t>
            </a:r>
            <a:r>
              <a:rPr lang="en-US" b="0" i="0" dirty="0" err="1">
                <a:solidFill>
                  <a:srgbClr val="000000"/>
                </a:solidFill>
                <a:effectLst/>
                <a:latin typeface="Times New Roman" panose="02020603050405020304" pitchFamily="18" charset="0"/>
              </a:rPr>
              <a:t>Calculator.aws</a:t>
            </a:r>
            <a:r>
              <a:rPr lang="en-US" b="0" i="0" dirty="0">
                <a:solidFill>
                  <a:srgbClr val="000000"/>
                </a:solidFill>
                <a:effectLst/>
                <a:latin typeface="Times New Roman" panose="02020603050405020304" pitchFamily="18" charset="0"/>
              </a:rPr>
              <a:t>. https://calculator.aws/#/?nc2=pr&amp;refid=20f7ad0f-1143-49ef-9e42-2ec60c2fed5e</a:t>
            </a:r>
          </a:p>
          <a:p>
            <a:pPr algn="l"/>
            <a:r>
              <a:rPr lang="en-US" b="0" i="0" dirty="0">
                <a:solidFill>
                  <a:srgbClr val="000000"/>
                </a:solidFill>
                <a:effectLst/>
                <a:latin typeface="Times New Roman" panose="02020603050405020304" pitchFamily="18" charset="0"/>
              </a:rPr>
              <a:t>Arun, R. (2020, April 29). </a:t>
            </a:r>
            <a:r>
              <a:rPr lang="en-US" b="0" i="1" dirty="0">
                <a:solidFill>
                  <a:srgbClr val="000000"/>
                </a:solidFill>
                <a:effectLst/>
                <a:latin typeface="Times New Roman" panose="02020603050405020304" pitchFamily="18" charset="0"/>
              </a:rPr>
              <a:t>What is AWS S3: Overview, Features and Storage Classes Explained</a:t>
            </a:r>
            <a:r>
              <a:rPr lang="en-US" b="0" i="0" dirty="0">
                <a:solidFill>
                  <a:srgbClr val="000000"/>
                </a:solidFill>
                <a:effectLst/>
                <a:latin typeface="Times New Roman" panose="02020603050405020304" pitchFamily="18" charset="0"/>
              </a:rPr>
              <a:t>. Simplilearn.com; </a:t>
            </a:r>
            <a:r>
              <a:rPr lang="en-US" b="0" i="0" dirty="0" err="1">
                <a:solidFill>
                  <a:srgbClr val="000000"/>
                </a:solidFill>
                <a:effectLst/>
                <a:latin typeface="Times New Roman" panose="02020603050405020304" pitchFamily="18" charset="0"/>
              </a:rPr>
              <a:t>Simplilearn</a:t>
            </a:r>
            <a:r>
              <a:rPr lang="en-US" b="0" i="0" dirty="0">
                <a:solidFill>
                  <a:srgbClr val="000000"/>
                </a:solidFill>
                <a:effectLst/>
                <a:latin typeface="Times New Roman" panose="02020603050405020304" pitchFamily="18" charset="0"/>
              </a:rPr>
              <a:t>. </a:t>
            </a:r>
            <a:r>
              <a:rPr lang="en-US" b="0" i="0" dirty="0">
                <a:solidFill>
                  <a:srgbClr val="000000"/>
                </a:solidFill>
                <a:effectLst/>
                <a:latin typeface="Times New Roman" panose="02020603050405020304" pitchFamily="18" charset="0"/>
                <a:hlinkClick r:id="rId6"/>
              </a:rPr>
              <a:t>https://www.simplilearn.com/tutorials/aws-tutorial/aws-s3</a:t>
            </a:r>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Freeman, J. (2020, April 8). </a:t>
            </a:r>
            <a:r>
              <a:rPr lang="en-US" b="0" i="1" dirty="0">
                <a:solidFill>
                  <a:srgbClr val="000000"/>
                </a:solidFill>
                <a:effectLst/>
                <a:latin typeface="Times New Roman" panose="02020603050405020304" pitchFamily="18" charset="0"/>
              </a:rPr>
              <a:t>Protect data in the cloud with S3 Access Points and S3 Endpoints</a:t>
            </a:r>
            <a:r>
              <a:rPr lang="en-US" b="0" i="0" dirty="0">
                <a:solidFill>
                  <a:srgbClr val="000000"/>
                </a:solidFill>
                <a:effectLst/>
                <a:latin typeface="Times New Roman" panose="02020603050405020304" pitchFamily="18" charset="0"/>
              </a:rPr>
              <a:t>. Freemansoft.com; Blogger. https://joe.blog.freemansoft.com/2020/04/protect-data-in-cloud-with-s3-access.html</a:t>
            </a:r>
          </a:p>
          <a:p>
            <a:r>
              <a:rPr lang="en-US" dirty="0" err="1"/>
              <a:t>Muharrem</a:t>
            </a:r>
            <a:r>
              <a:rPr lang="en-US" dirty="0"/>
              <a:t> K. (2022, March 8). AWS Elastic Beanstalk with docker-</a:t>
            </a:r>
            <a:r>
              <a:rPr lang="en-US" dirty="0" err="1"/>
              <a:t>compose.yml</a:t>
            </a:r>
            <a:r>
              <a:rPr lang="en-US" dirty="0"/>
              <a:t> file - </a:t>
            </a:r>
            <a:r>
              <a:rPr lang="en-US" dirty="0" err="1"/>
              <a:t>adessoTurkey</a:t>
            </a:r>
            <a:r>
              <a:rPr lang="en-US" dirty="0"/>
              <a:t> - Medium. Medium; </a:t>
            </a:r>
            <a:r>
              <a:rPr lang="en-US" dirty="0" err="1"/>
              <a:t>adessoTurkey</a:t>
            </a:r>
            <a:r>
              <a:rPr lang="en-US" dirty="0"/>
              <a:t>. https://medium.com/adessoturkey/aws-elastic-beanstalk-with-docker-compose-yml-file-ae5958569b2f</a:t>
            </a:r>
          </a:p>
          <a:p>
            <a:pPr algn="l"/>
            <a:r>
              <a:rPr lang="en-US" dirty="0"/>
              <a:t>‌</a:t>
            </a:r>
            <a:r>
              <a:rPr lang="en-US" b="0" i="1" dirty="0">
                <a:solidFill>
                  <a:srgbClr val="000000"/>
                </a:solidFill>
                <a:effectLst/>
                <a:latin typeface="Times New Roman" panose="02020603050405020304" pitchFamily="18" charset="0"/>
              </a:rPr>
              <a:t>The What, Why, and When of Single-Table Design with DynamoDB</a:t>
            </a:r>
            <a:r>
              <a:rPr lang="en-US" b="0" i="0" dirty="0">
                <a:solidFill>
                  <a:srgbClr val="000000"/>
                </a:solidFill>
                <a:effectLst/>
                <a:latin typeface="Times New Roman" panose="02020603050405020304" pitchFamily="18" charset="0"/>
              </a:rPr>
              <a:t>. (2020). Alexdebrie.com. </a:t>
            </a:r>
            <a:r>
              <a:rPr lang="en-US" b="0" i="0" dirty="0">
                <a:solidFill>
                  <a:srgbClr val="000000"/>
                </a:solidFill>
                <a:effectLst/>
                <a:latin typeface="Times New Roman" panose="02020603050405020304" pitchFamily="18" charset="0"/>
                <a:hlinkClick r:id="rId7"/>
              </a:rPr>
              <a:t>https://www.alexdebrie.com/posts/dynamodb-single-table/</a:t>
            </a:r>
            <a:endParaRPr lang="en-US" b="0" i="0" dirty="0">
              <a:solidFill>
                <a:srgbClr val="000000"/>
              </a:solidFill>
              <a:effectLst/>
              <a:latin typeface="Times New Roman" panose="02020603050405020304" pitchFamily="18" charset="0"/>
            </a:endParaRPr>
          </a:p>
          <a:p>
            <a:pPr algn="l"/>
            <a:r>
              <a:rPr lang="en-US" b="0" i="1" dirty="0">
                <a:solidFill>
                  <a:srgbClr val="000000"/>
                </a:solidFill>
                <a:effectLst/>
                <a:latin typeface="Times New Roman" panose="02020603050405020304" pitchFamily="18" charset="0"/>
              </a:rPr>
              <a:t>Rubber Duck Advisors</a:t>
            </a:r>
            <a:r>
              <a:rPr lang="en-US" b="0" i="0" dirty="0">
                <a:solidFill>
                  <a:srgbClr val="000000"/>
                </a:solidFill>
                <a:effectLst/>
                <a:latin typeface="Times New Roman" panose="02020603050405020304" pitchFamily="18" charset="0"/>
              </a:rPr>
              <a:t>. (2022). </a:t>
            </a:r>
            <a:r>
              <a:rPr lang="en-US" b="0" i="0" dirty="0" err="1">
                <a:solidFill>
                  <a:srgbClr val="000000"/>
                </a:solidFill>
                <a:effectLst/>
                <a:latin typeface="Times New Roman" panose="02020603050405020304" pitchFamily="18" charset="0"/>
              </a:rPr>
              <a:t>Dribbble</a:t>
            </a:r>
            <a:r>
              <a:rPr lang="en-US" b="0" i="0" dirty="0">
                <a:solidFill>
                  <a:srgbClr val="000000"/>
                </a:solidFill>
                <a:effectLst/>
                <a:latin typeface="Times New Roman" panose="02020603050405020304" pitchFamily="18" charset="0"/>
              </a:rPr>
              <a:t>. https://dribbble.com/shots/19707224-Rubber-Duck-Advisors</a:t>
            </a:r>
          </a:p>
          <a:p>
            <a:pPr marL="0" indent="0" algn="l">
              <a:buNone/>
            </a:pPr>
            <a:endParaRPr lang="en-US" b="0" i="0" dirty="0">
              <a:solidFill>
                <a:srgbClr val="000000"/>
              </a:solidFill>
              <a:effectLst/>
              <a:latin typeface="Times New Roman" panose="02020603050405020304" pitchFamily="18" charset="0"/>
            </a:endParaRPr>
          </a:p>
          <a:p>
            <a:endParaRPr lang="en-US" dirty="0"/>
          </a:p>
        </p:txBody>
      </p:sp>
      <p:pic>
        <p:nvPicPr>
          <p:cNvPr id="9" name="Audio 8">
            <a:hlinkClick r:id="" action="ppaction://media"/>
            <a:extLst>
              <a:ext uri="{FF2B5EF4-FFF2-40B4-BE49-F238E27FC236}">
                <a16:creationId xmlns:a16="http://schemas.microsoft.com/office/drawing/2014/main" id="{0F261A47-6ED3-114D-1281-A89B1F99919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55303439"/>
      </p:ext>
    </p:extLst>
  </p:cSld>
  <p:clrMapOvr>
    <a:masterClrMapping/>
  </p:clrMapOvr>
  <mc:AlternateContent xmlns:mc="http://schemas.openxmlformats.org/markup-compatibility/2006">
    <mc:Choice xmlns:p14="http://schemas.microsoft.com/office/powerpoint/2010/main" Requires="p14">
      <p:transition spd="slow" p14:dur="2000" advTm="7006"/>
    </mc:Choice>
    <mc:Fallback>
      <p:transition spd="slow" advTm="7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0BC38-DA50-4149-BD2B-123A5465441A}"/>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BB0B6671-EBC4-AB3C-4632-949FC807401D}"/>
              </a:ext>
            </a:extLst>
          </p:cNvPr>
          <p:cNvSpPr>
            <a:spLocks noGrp="1"/>
          </p:cNvSpPr>
          <p:nvPr>
            <p:ph idx="1"/>
          </p:nvPr>
        </p:nvSpPr>
        <p:spPr/>
        <p:txBody>
          <a:bodyPr/>
          <a:lstStyle/>
          <a:p>
            <a:r>
              <a:rPr lang="en-US" dirty="0"/>
              <a:t>Docker Compose for Containerization and Orchestration</a:t>
            </a:r>
          </a:p>
          <a:p>
            <a:r>
              <a:rPr lang="en-US" dirty="0"/>
              <a:t>Benefits of going serverless</a:t>
            </a:r>
          </a:p>
          <a:p>
            <a:r>
              <a:rPr lang="en-US" dirty="0"/>
              <a:t>Lambda APIs</a:t>
            </a:r>
          </a:p>
          <a:p>
            <a:r>
              <a:rPr lang="en-US" dirty="0"/>
              <a:t>Mongo vs Dynamo as Database Solutions</a:t>
            </a:r>
          </a:p>
          <a:p>
            <a:r>
              <a:rPr lang="en-US" dirty="0"/>
              <a:t>Elasticity in the Cloud and Cost</a:t>
            </a:r>
          </a:p>
          <a:p>
            <a:r>
              <a:rPr lang="en-US" dirty="0"/>
              <a:t>AWS IAM for web application security</a:t>
            </a:r>
          </a:p>
          <a:p>
            <a:endParaRPr lang="en-US" dirty="0"/>
          </a:p>
          <a:p>
            <a:endParaRPr lang="en-US" dirty="0"/>
          </a:p>
        </p:txBody>
      </p:sp>
      <p:pic>
        <p:nvPicPr>
          <p:cNvPr id="18" name="Audio 17">
            <a:hlinkClick r:id="" action="ppaction://media"/>
            <a:extLst>
              <a:ext uri="{FF2B5EF4-FFF2-40B4-BE49-F238E27FC236}">
                <a16:creationId xmlns:a16="http://schemas.microsoft.com/office/drawing/2014/main" id="{90D051D9-D9F4-CEA4-1E92-FDD38124159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665051481"/>
      </p:ext>
    </p:extLst>
  </p:cSld>
  <p:clrMapOvr>
    <a:masterClrMapping/>
  </p:clrMapOvr>
  <mc:AlternateContent xmlns:mc="http://schemas.openxmlformats.org/markup-compatibility/2006">
    <mc:Choice xmlns:p14="http://schemas.microsoft.com/office/powerpoint/2010/main" Requires="p14">
      <p:transition spd="slow" p14:dur="2000" advTm="44121"/>
    </mc:Choice>
    <mc:Fallback>
      <p:transition spd="slow" advTm="44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97AA6-0F6B-6BF8-96CF-CAC1CBA45896}"/>
              </a:ext>
            </a:extLst>
          </p:cNvPr>
          <p:cNvSpPr>
            <a:spLocks noGrp="1"/>
          </p:cNvSpPr>
          <p:nvPr>
            <p:ph type="title"/>
          </p:nvPr>
        </p:nvSpPr>
        <p:spPr/>
        <p:txBody>
          <a:bodyPr/>
          <a:lstStyle/>
          <a:p>
            <a:r>
              <a:rPr lang="en-US" dirty="0"/>
              <a:t>Docker Compose</a:t>
            </a:r>
          </a:p>
        </p:txBody>
      </p:sp>
      <p:sp>
        <p:nvSpPr>
          <p:cNvPr id="3" name="Content Placeholder 2">
            <a:extLst>
              <a:ext uri="{FF2B5EF4-FFF2-40B4-BE49-F238E27FC236}">
                <a16:creationId xmlns:a16="http://schemas.microsoft.com/office/drawing/2014/main" id="{6BF62D14-86E9-D5B6-23B0-B0A3EF3B5923}"/>
              </a:ext>
            </a:extLst>
          </p:cNvPr>
          <p:cNvSpPr>
            <a:spLocks noGrp="1"/>
          </p:cNvSpPr>
          <p:nvPr>
            <p:ph idx="1"/>
          </p:nvPr>
        </p:nvSpPr>
        <p:spPr/>
        <p:txBody>
          <a:bodyPr/>
          <a:lstStyle/>
          <a:p>
            <a:r>
              <a:rPr lang="en-US" dirty="0"/>
              <a:t>What is docker compose?</a:t>
            </a:r>
          </a:p>
          <a:p>
            <a:pPr marL="457200" lvl="1" indent="0">
              <a:buNone/>
            </a:pPr>
            <a:r>
              <a:rPr lang="en-US" sz="1800" dirty="0"/>
              <a:t>	Docker Compose is a tool that allows you to string together multi-container applications that allows internally managed containerization and communication while handling much of the load balancing required in multi-factor applications. </a:t>
            </a:r>
          </a:p>
          <a:p>
            <a:r>
              <a:rPr lang="en-US" dirty="0"/>
              <a:t>How do we use containerization?</a:t>
            </a:r>
          </a:p>
          <a:p>
            <a:pPr marL="457200" lvl="1" indent="0">
              <a:buNone/>
            </a:pPr>
            <a:r>
              <a:rPr lang="en-US" sz="1800" dirty="0"/>
              <a:t>	Containers are compartmentalized application that are run in a consistent environment and can easily be spun-up, shut down, or replaced. Typically, the goal of a container is to handle one portion of the application such as a front-end, database instance, or backend “server” logic. </a:t>
            </a:r>
          </a:p>
          <a:p>
            <a:r>
              <a:rPr lang="en-US" dirty="0"/>
              <a:t>What value does Docker Compose provide?</a:t>
            </a:r>
          </a:p>
          <a:p>
            <a:pPr marL="457200" lvl="1" indent="0">
              <a:buNone/>
            </a:pPr>
            <a:r>
              <a:rPr lang="en-US" sz="1800" dirty="0"/>
              <a:t>	Docker compose removes some of the complexity of building and deploying full stack applications and can help (with orchestration) to manage the application from development to production. When containers crash or fail, they can seamlessly be replaced with another container providing unsupervised reliability.</a:t>
            </a:r>
          </a:p>
        </p:txBody>
      </p:sp>
      <p:pic>
        <p:nvPicPr>
          <p:cNvPr id="19" name="Audio 18">
            <a:hlinkClick r:id="" action="ppaction://media"/>
            <a:extLst>
              <a:ext uri="{FF2B5EF4-FFF2-40B4-BE49-F238E27FC236}">
                <a16:creationId xmlns:a16="http://schemas.microsoft.com/office/drawing/2014/main" id="{ADAA5C90-63E9-A403-5BE2-738D3666AD0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676762880"/>
      </p:ext>
    </p:extLst>
  </p:cSld>
  <p:clrMapOvr>
    <a:masterClrMapping/>
  </p:clrMapOvr>
  <mc:AlternateContent xmlns:mc="http://schemas.openxmlformats.org/markup-compatibility/2006">
    <mc:Choice xmlns:p14="http://schemas.microsoft.com/office/powerpoint/2010/main" Requires="p14">
      <p:transition spd="slow" p14:dur="2000" advTm="93386"/>
    </mc:Choice>
    <mc:Fallback>
      <p:transition spd="slow" advTm="93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a:extLst>
              <a:ext uri="{FF2B5EF4-FFF2-40B4-BE49-F238E27FC236}">
                <a16:creationId xmlns:a16="http://schemas.microsoft.com/office/drawing/2014/main" id="{88A96E84-6CDB-D4A7-5D72-57838B54A7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 y="381000"/>
            <a:ext cx="10287000" cy="6115050"/>
          </a:xfrm>
          <a:prstGeom prst="rect">
            <a:avLst/>
          </a:prstGeom>
        </p:spPr>
      </p:pic>
      <p:sp>
        <p:nvSpPr>
          <p:cNvPr id="7" name="TextBox 6">
            <a:extLst>
              <a:ext uri="{FF2B5EF4-FFF2-40B4-BE49-F238E27FC236}">
                <a16:creationId xmlns:a16="http://schemas.microsoft.com/office/drawing/2014/main" id="{79F8094D-EF5C-BE51-6623-D5C08692C10C}"/>
              </a:ext>
            </a:extLst>
          </p:cNvPr>
          <p:cNvSpPr txBox="1"/>
          <p:nvPr/>
        </p:nvSpPr>
        <p:spPr>
          <a:xfrm>
            <a:off x="8753094" y="6014966"/>
            <a:ext cx="6094476" cy="369332"/>
          </a:xfrm>
          <a:prstGeom prst="rect">
            <a:avLst/>
          </a:prstGeom>
          <a:noFill/>
        </p:spPr>
        <p:txBody>
          <a:bodyPr wrap="square">
            <a:spAutoFit/>
          </a:bodyPr>
          <a:lstStyle/>
          <a:p>
            <a:r>
              <a:rPr lang="en-US" dirty="0"/>
              <a:t>(</a:t>
            </a:r>
            <a:r>
              <a:rPr lang="en-US" dirty="0" err="1"/>
              <a:t>Muharrem</a:t>
            </a:r>
            <a:r>
              <a:rPr lang="en-US" dirty="0"/>
              <a:t> K, 2022)</a:t>
            </a:r>
          </a:p>
        </p:txBody>
      </p:sp>
      <p:pic>
        <p:nvPicPr>
          <p:cNvPr id="22" name="Audio 21">
            <a:hlinkClick r:id="" action="ppaction://media"/>
            <a:extLst>
              <a:ext uri="{FF2B5EF4-FFF2-40B4-BE49-F238E27FC236}">
                <a16:creationId xmlns:a16="http://schemas.microsoft.com/office/drawing/2014/main" id="{B55B574B-CC60-1387-EC0C-F567657512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83401628"/>
      </p:ext>
    </p:extLst>
  </p:cSld>
  <p:clrMapOvr>
    <a:masterClrMapping/>
  </p:clrMapOvr>
  <mc:AlternateContent xmlns:mc="http://schemas.openxmlformats.org/markup-compatibility/2006">
    <mc:Choice xmlns:p14="http://schemas.microsoft.com/office/powerpoint/2010/main" Requires="p14">
      <p:transition spd="slow" p14:dur="2000" advTm="33443"/>
    </mc:Choice>
    <mc:Fallback>
      <p:transition spd="slow" advTm="33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44C07-11BF-C870-FB46-FA6157333F69}"/>
              </a:ext>
            </a:extLst>
          </p:cNvPr>
          <p:cNvSpPr>
            <a:spLocks noGrp="1"/>
          </p:cNvSpPr>
          <p:nvPr>
            <p:ph type="title"/>
          </p:nvPr>
        </p:nvSpPr>
        <p:spPr/>
        <p:txBody>
          <a:bodyPr/>
          <a:lstStyle/>
          <a:p>
            <a:r>
              <a:rPr lang="en-US" dirty="0"/>
              <a:t>Why go Serverless?</a:t>
            </a:r>
          </a:p>
        </p:txBody>
      </p:sp>
      <p:sp>
        <p:nvSpPr>
          <p:cNvPr id="3" name="Content Placeholder 2">
            <a:extLst>
              <a:ext uri="{FF2B5EF4-FFF2-40B4-BE49-F238E27FC236}">
                <a16:creationId xmlns:a16="http://schemas.microsoft.com/office/drawing/2014/main" id="{ECD8B50E-6C1C-3379-0489-D62A75F9E1F9}"/>
              </a:ext>
            </a:extLst>
          </p:cNvPr>
          <p:cNvSpPr>
            <a:spLocks noGrp="1"/>
          </p:cNvSpPr>
          <p:nvPr>
            <p:ph idx="1"/>
          </p:nvPr>
        </p:nvSpPr>
        <p:spPr/>
        <p:txBody>
          <a:bodyPr/>
          <a:lstStyle/>
          <a:p>
            <a:r>
              <a:rPr lang="en-US" dirty="0"/>
              <a:t>What does serverless actually mean?</a:t>
            </a:r>
          </a:p>
          <a:p>
            <a:pPr marL="457200" lvl="1" indent="0">
              <a:buNone/>
            </a:pPr>
            <a:r>
              <a:rPr lang="en-US" sz="2400" dirty="0"/>
              <a:t>	</a:t>
            </a:r>
            <a:r>
              <a:rPr lang="en-US" sz="1800" dirty="0"/>
              <a:t>Contrary to what the name suggests the application is still running on a server in a sense, though the servers are widely distributed and the exact server running the application can change depending on availability giving increased reliability and minimize downtime. </a:t>
            </a:r>
          </a:p>
          <a:p>
            <a:pPr lvl="1"/>
            <a:endParaRPr lang="en-US" dirty="0"/>
          </a:p>
          <a:p>
            <a:r>
              <a:rPr lang="en-US" dirty="0"/>
              <a:t>How to leverage S3 storage?</a:t>
            </a:r>
          </a:p>
          <a:p>
            <a:pPr marL="457200" lvl="1" indent="0">
              <a:buNone/>
            </a:pPr>
            <a:r>
              <a:rPr lang="en-US" sz="1800" dirty="0"/>
              <a:t>	S3 is a storage schema that allows data to be uploaded to the cloud and remain reliably accessible regardless of location. S3 storage has different tiers of storage that can range to data being accessed constantly to long term low traffic storage for data in archives that needs to be accessible and maintained for long periods of time. The S3 system allows quick access to data with a reliability that could only be matched locally by having multiple synced local storage drives taking time and money and dependent on the resources of the facility they are stored in.</a:t>
            </a:r>
          </a:p>
        </p:txBody>
      </p:sp>
      <p:pic>
        <p:nvPicPr>
          <p:cNvPr id="9" name="Audio 8">
            <a:hlinkClick r:id="" action="ppaction://media"/>
            <a:extLst>
              <a:ext uri="{FF2B5EF4-FFF2-40B4-BE49-F238E27FC236}">
                <a16:creationId xmlns:a16="http://schemas.microsoft.com/office/drawing/2014/main" id="{12C4F10A-92A0-1800-CFC2-10932A13F15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80214201"/>
      </p:ext>
    </p:extLst>
  </p:cSld>
  <p:clrMapOvr>
    <a:masterClrMapping/>
  </p:clrMapOvr>
  <mc:AlternateContent xmlns:mc="http://schemas.openxmlformats.org/markup-compatibility/2006">
    <mc:Choice xmlns:p14="http://schemas.microsoft.com/office/powerpoint/2010/main" Requires="p14">
      <p:transition spd="slow" p14:dur="2000" advTm="85890"/>
    </mc:Choice>
    <mc:Fallback>
      <p:transition spd="slow" advTm="85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medium confidence">
            <a:extLst>
              <a:ext uri="{FF2B5EF4-FFF2-40B4-BE49-F238E27FC236}">
                <a16:creationId xmlns:a16="http://schemas.microsoft.com/office/drawing/2014/main" id="{8F832697-2F36-121B-C5ED-1946C8E27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54666"/>
            <a:ext cx="12192000" cy="4148667"/>
          </a:xfrm>
          <a:prstGeom prst="rect">
            <a:avLst/>
          </a:prstGeom>
        </p:spPr>
      </p:pic>
      <p:sp>
        <p:nvSpPr>
          <p:cNvPr id="9" name="TextBox 8">
            <a:extLst>
              <a:ext uri="{FF2B5EF4-FFF2-40B4-BE49-F238E27FC236}">
                <a16:creationId xmlns:a16="http://schemas.microsoft.com/office/drawing/2014/main" id="{5D81CCE5-0EEA-DEE3-BDA2-33E7FDE083D6}"/>
              </a:ext>
            </a:extLst>
          </p:cNvPr>
          <p:cNvSpPr txBox="1"/>
          <p:nvPr/>
        </p:nvSpPr>
        <p:spPr>
          <a:xfrm>
            <a:off x="8753856" y="5503333"/>
            <a:ext cx="6096000" cy="369332"/>
          </a:xfrm>
          <a:prstGeom prst="rect">
            <a:avLst/>
          </a:prstGeom>
          <a:noFill/>
        </p:spPr>
        <p:txBody>
          <a:bodyPr wrap="square">
            <a:spAutoFit/>
          </a:bodyPr>
          <a:lstStyle/>
          <a:p>
            <a:r>
              <a:rPr lang="en-US" dirty="0"/>
              <a:t>(Arun, 2020)</a:t>
            </a:r>
          </a:p>
        </p:txBody>
      </p:sp>
      <p:pic>
        <p:nvPicPr>
          <p:cNvPr id="15" name="Audio 14">
            <a:hlinkClick r:id="" action="ppaction://media"/>
            <a:extLst>
              <a:ext uri="{FF2B5EF4-FFF2-40B4-BE49-F238E27FC236}">
                <a16:creationId xmlns:a16="http://schemas.microsoft.com/office/drawing/2014/main" id="{781BB542-C506-2CDD-7706-7994292163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7507924"/>
      </p:ext>
    </p:extLst>
  </p:cSld>
  <p:clrMapOvr>
    <a:masterClrMapping/>
  </p:clrMapOvr>
  <mc:AlternateContent xmlns:mc="http://schemas.openxmlformats.org/markup-compatibility/2006">
    <mc:Choice xmlns:p14="http://schemas.microsoft.com/office/powerpoint/2010/main" Requires="p14">
      <p:transition spd="slow" p14:dur="2000" advTm="15038"/>
    </mc:Choice>
    <mc:Fallback>
      <p:transition spd="slow" advTm="15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D9926-13DA-345E-5481-CCCD12E92B2C}"/>
              </a:ext>
            </a:extLst>
          </p:cNvPr>
          <p:cNvSpPr>
            <a:spLocks noGrp="1"/>
          </p:cNvSpPr>
          <p:nvPr>
            <p:ph type="title"/>
          </p:nvPr>
        </p:nvSpPr>
        <p:spPr/>
        <p:txBody>
          <a:bodyPr/>
          <a:lstStyle/>
          <a:p>
            <a:r>
              <a:rPr lang="en-US" dirty="0"/>
              <a:t>Lambda APIs</a:t>
            </a:r>
          </a:p>
        </p:txBody>
      </p:sp>
      <p:sp>
        <p:nvSpPr>
          <p:cNvPr id="3" name="Content Placeholder 2">
            <a:extLst>
              <a:ext uri="{FF2B5EF4-FFF2-40B4-BE49-F238E27FC236}">
                <a16:creationId xmlns:a16="http://schemas.microsoft.com/office/drawing/2014/main" id="{511FE42D-ACFF-CE98-547F-6D70D7A58014}"/>
              </a:ext>
            </a:extLst>
          </p:cNvPr>
          <p:cNvSpPr>
            <a:spLocks noGrp="1"/>
          </p:cNvSpPr>
          <p:nvPr>
            <p:ph idx="1"/>
          </p:nvPr>
        </p:nvSpPr>
        <p:spPr/>
        <p:txBody>
          <a:bodyPr/>
          <a:lstStyle/>
          <a:p>
            <a:r>
              <a:rPr lang="en-US" dirty="0"/>
              <a:t>What are Lambda functions?</a:t>
            </a:r>
          </a:p>
          <a:p>
            <a:pPr marL="457200" lvl="1" indent="0">
              <a:buNone/>
            </a:pPr>
            <a:r>
              <a:rPr lang="en-US" sz="1800" dirty="0"/>
              <a:t>	Lambda Functions are event driven pieces of code that are run without provisioning or managing servers that are charged by their usage and rather than server focused services. </a:t>
            </a:r>
          </a:p>
          <a:p>
            <a:r>
              <a:rPr lang="en-US" dirty="0"/>
              <a:t>How do they work?</a:t>
            </a:r>
          </a:p>
          <a:p>
            <a:pPr marL="457200" lvl="1" indent="0">
              <a:buNone/>
            </a:pPr>
            <a:r>
              <a:rPr lang="en-US" sz="1800" dirty="0"/>
              <a:t>	Lambda functions work by being instanced and ran on call with just in time runs. The code is uploaded and deployed then await a calling event to communicate with front and back ends, compute and return results or handle backend processing.</a:t>
            </a:r>
          </a:p>
          <a:p>
            <a:r>
              <a:rPr lang="en-US" dirty="0"/>
              <a:t>How to integrate the front and back end with lambda?</a:t>
            </a:r>
          </a:p>
          <a:p>
            <a:pPr marL="457200" lvl="1" indent="0">
              <a:buNone/>
            </a:pPr>
            <a:r>
              <a:rPr lang="en-US" sz="1800" dirty="0"/>
              <a:t>	Lambda functions can be called by the API Gateway to retrieve or send information to backend services and databases and return results to the calling front end applications for display information. Essentially, lambda functions can be placed in your application to handle all communication between the front and backend with the help of and API Gateway.</a:t>
            </a:r>
          </a:p>
        </p:txBody>
      </p:sp>
      <p:pic>
        <p:nvPicPr>
          <p:cNvPr id="13" name="Audio 12">
            <a:hlinkClick r:id="" action="ppaction://media"/>
            <a:extLst>
              <a:ext uri="{FF2B5EF4-FFF2-40B4-BE49-F238E27FC236}">
                <a16:creationId xmlns:a16="http://schemas.microsoft.com/office/drawing/2014/main" id="{729F9A58-4ABD-826B-C9EC-0835720A39C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877493486"/>
      </p:ext>
    </p:extLst>
  </p:cSld>
  <p:clrMapOvr>
    <a:masterClrMapping/>
  </p:clrMapOvr>
  <mc:AlternateContent xmlns:mc="http://schemas.openxmlformats.org/markup-compatibility/2006">
    <mc:Choice xmlns:p14="http://schemas.microsoft.com/office/powerpoint/2010/main" Requires="p14">
      <p:transition spd="slow" p14:dur="2000" advTm="70160"/>
    </mc:Choice>
    <mc:Fallback>
      <p:transition spd="slow" advTm="70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diagram&#10;&#10;Description automatically generated">
            <a:extLst>
              <a:ext uri="{FF2B5EF4-FFF2-40B4-BE49-F238E27FC236}">
                <a16:creationId xmlns:a16="http://schemas.microsoft.com/office/drawing/2014/main" id="{359C0CDE-2A2A-08C8-578E-FBF0DE7484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795" y="507850"/>
            <a:ext cx="11862410" cy="5842300"/>
          </a:xfrm>
          <a:prstGeom prst="rect">
            <a:avLst/>
          </a:prstGeom>
        </p:spPr>
      </p:pic>
      <p:sp>
        <p:nvSpPr>
          <p:cNvPr id="9" name="TextBox 8">
            <a:extLst>
              <a:ext uri="{FF2B5EF4-FFF2-40B4-BE49-F238E27FC236}">
                <a16:creationId xmlns:a16="http://schemas.microsoft.com/office/drawing/2014/main" id="{2A9D0C56-D6E7-10A6-FD63-4256F432FC7F}"/>
              </a:ext>
            </a:extLst>
          </p:cNvPr>
          <p:cNvSpPr txBox="1"/>
          <p:nvPr/>
        </p:nvSpPr>
        <p:spPr>
          <a:xfrm>
            <a:off x="9451645" y="6350150"/>
            <a:ext cx="6096000"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(Amazon, 2021)</a:t>
            </a:r>
            <a:endParaRPr lang="en-US" dirty="0"/>
          </a:p>
        </p:txBody>
      </p:sp>
      <p:pic>
        <p:nvPicPr>
          <p:cNvPr id="18" name="Audio 17">
            <a:hlinkClick r:id="" action="ppaction://media"/>
            <a:extLst>
              <a:ext uri="{FF2B5EF4-FFF2-40B4-BE49-F238E27FC236}">
                <a16:creationId xmlns:a16="http://schemas.microsoft.com/office/drawing/2014/main" id="{0D15BE0E-EFBD-9D94-174B-C18F0291A3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62976602"/>
      </p:ext>
    </p:extLst>
  </p:cSld>
  <p:clrMapOvr>
    <a:masterClrMapping/>
  </p:clrMapOvr>
  <mc:AlternateContent xmlns:mc="http://schemas.openxmlformats.org/markup-compatibility/2006">
    <mc:Choice xmlns:p14="http://schemas.microsoft.com/office/powerpoint/2010/main" Requires="p14">
      <p:transition spd="slow" p14:dur="2000" advTm="17163"/>
    </mc:Choice>
    <mc:Fallback>
      <p:transition spd="slow" advTm="17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E611-CCE5-719B-047D-30FD044047E0}"/>
              </a:ext>
            </a:extLst>
          </p:cNvPr>
          <p:cNvSpPr>
            <a:spLocks noGrp="1"/>
          </p:cNvSpPr>
          <p:nvPr>
            <p:ph type="title"/>
          </p:nvPr>
        </p:nvSpPr>
        <p:spPr/>
        <p:txBody>
          <a:bodyPr/>
          <a:lstStyle/>
          <a:p>
            <a:r>
              <a:rPr lang="en-US" dirty="0"/>
              <a:t>Mongo vs Dynamo</a:t>
            </a:r>
          </a:p>
        </p:txBody>
      </p:sp>
      <p:sp>
        <p:nvSpPr>
          <p:cNvPr id="3" name="Content Placeholder 2">
            <a:extLst>
              <a:ext uri="{FF2B5EF4-FFF2-40B4-BE49-F238E27FC236}">
                <a16:creationId xmlns:a16="http://schemas.microsoft.com/office/drawing/2014/main" id="{4F667BB7-A8A5-6109-E891-3A397C18A580}"/>
              </a:ext>
            </a:extLst>
          </p:cNvPr>
          <p:cNvSpPr>
            <a:spLocks noGrp="1"/>
          </p:cNvSpPr>
          <p:nvPr>
            <p:ph idx="1"/>
          </p:nvPr>
        </p:nvSpPr>
        <p:spPr/>
        <p:txBody>
          <a:bodyPr>
            <a:normAutofit/>
          </a:bodyPr>
          <a:lstStyle/>
          <a:p>
            <a:r>
              <a:rPr lang="en-US" dirty="0"/>
              <a:t>What are the major differences between these Databases?</a:t>
            </a:r>
          </a:p>
          <a:p>
            <a:pPr marL="457200" lvl="1" indent="0">
              <a:buNone/>
            </a:pPr>
            <a:r>
              <a:rPr lang="en-US" sz="1800" dirty="0"/>
              <a:t>	Both Mongo and Dynamo are NO SQL databases that share a fair amount of functionality. While Mongo has multiple collections and Schemas in a database Dynamo uses a Single Table design for different data collections. Dynamo uses primary keys to access data entries and can have secondary partition keys as well which is a bit different than the query capabilities of MongoDB. </a:t>
            </a:r>
          </a:p>
          <a:p>
            <a:r>
              <a:rPr lang="en-US" dirty="0"/>
              <a:t>How are Dynamo Queries performed?</a:t>
            </a:r>
          </a:p>
          <a:p>
            <a:pPr marL="457200" lvl="1" indent="0">
              <a:buNone/>
            </a:pPr>
            <a:r>
              <a:rPr lang="en-US" sz="1800" dirty="0"/>
              <a:t>	As mentioned above, Dynamo uses Primary and secondary keys to index data entries which simplifies query operations, though these simplifications can result in more constrained searches and indexing.</a:t>
            </a:r>
          </a:p>
          <a:p>
            <a:r>
              <a:rPr lang="en-US" dirty="0"/>
              <a:t>How we make this database work?</a:t>
            </a:r>
          </a:p>
          <a:p>
            <a:pPr marL="457200" lvl="1" indent="0">
              <a:buNone/>
            </a:pPr>
            <a:r>
              <a:rPr lang="en-US" dirty="0"/>
              <a:t>	</a:t>
            </a:r>
            <a:r>
              <a:rPr lang="en-US" sz="1800" dirty="0"/>
              <a:t>To build a Dynamo Database table one needs only to create the table with an appropriate name for reference and set up the primary and optional secondary sort keys. Once these keys are set up they become mandatory, whereas other fields are option in theory, in practice it makes more sense to use standard data schemas in most use cases.</a:t>
            </a:r>
          </a:p>
        </p:txBody>
      </p:sp>
      <p:pic>
        <p:nvPicPr>
          <p:cNvPr id="9" name="Audio 8">
            <a:hlinkClick r:id="" action="ppaction://media"/>
            <a:extLst>
              <a:ext uri="{FF2B5EF4-FFF2-40B4-BE49-F238E27FC236}">
                <a16:creationId xmlns:a16="http://schemas.microsoft.com/office/drawing/2014/main" id="{4A82EEA2-5C30-DDED-678A-9A2FC09724E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39264205"/>
      </p:ext>
    </p:extLst>
  </p:cSld>
  <p:clrMapOvr>
    <a:masterClrMapping/>
  </p:clrMapOvr>
  <mc:AlternateContent xmlns:mc="http://schemas.openxmlformats.org/markup-compatibility/2006">
    <mc:Choice xmlns:p14="http://schemas.microsoft.com/office/powerpoint/2010/main" Requires="p14">
      <p:transition spd="slow" p14:dur="2000" advTm="75238"/>
    </mc:Choice>
    <mc:Fallback>
      <p:transition spd="slow" advTm="75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1717</Words>
  <Application>Microsoft Office PowerPoint</Application>
  <PresentationFormat>Widescreen</PresentationFormat>
  <Paragraphs>78</Paragraphs>
  <Slides>18</Slides>
  <Notes>1</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 New Roman</vt:lpstr>
      <vt:lpstr>Office Theme</vt:lpstr>
      <vt:lpstr>Migration to AWS Cloud</vt:lpstr>
      <vt:lpstr>Overview</vt:lpstr>
      <vt:lpstr>Docker Compose</vt:lpstr>
      <vt:lpstr>PowerPoint Presentation</vt:lpstr>
      <vt:lpstr>Why go Serverless?</vt:lpstr>
      <vt:lpstr>PowerPoint Presentation</vt:lpstr>
      <vt:lpstr>Lambda APIs</vt:lpstr>
      <vt:lpstr>PowerPoint Presentation</vt:lpstr>
      <vt:lpstr>Mongo vs Dynamo</vt:lpstr>
      <vt:lpstr>PowerPoint Presentation</vt:lpstr>
      <vt:lpstr>Elasticity and the Pay Model</vt:lpstr>
      <vt:lpstr>PowerPoint Presentation</vt:lpstr>
      <vt:lpstr>IAM in AWS </vt:lpstr>
      <vt:lpstr>IAM in AWS (cont…)</vt:lpstr>
      <vt:lpstr>PowerPoint Presentation</vt:lpstr>
      <vt:lpstr>Wrap-up/Final Comments</vt:lpstr>
      <vt:lpstr>PowerPoint Presentation</vt:lpstr>
      <vt:lpstr>Sources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Migration to AWS Cloud</dc:title>
  <dc:creator>Josh Kovac</dc:creator>
  <cp:lastModifiedBy>Josh Kovac</cp:lastModifiedBy>
  <cp:revision>5</cp:revision>
  <dcterms:created xsi:type="dcterms:W3CDTF">2022-12-11T18:57:14Z</dcterms:created>
  <dcterms:modified xsi:type="dcterms:W3CDTF">2022-12-12T00:47:36Z</dcterms:modified>
</cp:coreProperties>
</file>